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33" r:id="rId42"/>
    <p:sldId id="334" r:id="rId43"/>
    <p:sldId id="321" r:id="rId44"/>
    <p:sldId id="322" r:id="rId45"/>
    <p:sldId id="323" r:id="rId46"/>
    <p:sldId id="324" r:id="rId47"/>
    <p:sldId id="335" r:id="rId48"/>
    <p:sldId id="288" r:id="rId49"/>
    <p:sldId id="289" r:id="rId50"/>
    <p:sldId id="320" r:id="rId51"/>
    <p:sldId id="274" r:id="rId52"/>
    <p:sldId id="336" r:id="rId53"/>
    <p:sldId id="337" r:id="rId54"/>
    <p:sldId id="338" r:id="rId55"/>
    <p:sldId id="339" r:id="rId56"/>
    <p:sldId id="340" r:id="rId57"/>
    <p:sldId id="341" r:id="rId58"/>
    <p:sldId id="275"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2883" autoAdjust="0"/>
  </p:normalViewPr>
  <p:slideViewPr>
    <p:cSldViewPr snapToGrid="0" snapToObjects="1">
      <p:cViewPr>
        <p:scale>
          <a:sx n="69" d="100"/>
          <a:sy n="69" d="100"/>
        </p:scale>
        <p:origin x="-96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uxarsh/Applied-Data-Science-Capstone/blob/090afae49acb3bf7c017a80d1de63ab2afcf7178/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xarsh/Applied-Data-Science-Capstone/blob/090afae49acb3bf7c017a80d1de63ab2afcf7178/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xarsh/Applied-Data-Science-Capstone/blob/090afae49acb3bf7c017a80d1de63ab2afcf7178/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xarsh/Applied-Data-Science-Capstone/blob/a36c3acb57a7f018489f6d4315f09fb57bc6d884/launch_site_location_upda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xarsh/Applied-Data-Science-Capstone/blob/44e28533202120b4ed3dcaf0477b2a1f51f86cbf/plot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xarsh/Applied-Data-Science-Capstone/blob/44e28533202120b4ed3dcaf0477b2a1f51f86cbf/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uxarsh/Applied-Data-Science-Capstone/blob/090afae49acb3bf7c017a80d1de63ab2afcf7178/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uxarsh/Applied-Data-Science-Capstone/blob/090afae49acb3bf7c017a80d1de63ab2afcf7178/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Usman Arshad</a:t>
            </a:r>
            <a:endParaRPr lang="en-US" dirty="0">
              <a:solidFill>
                <a:schemeClr val="bg2"/>
              </a:solidFill>
              <a:latin typeface="Abadi"/>
              <a:ea typeface="SF Pro" pitchFamily="2" charset="0"/>
              <a:cs typeface="SF Pro" pitchFamily="2" charset="0"/>
            </a:endParaRPr>
          </a:p>
          <a:p>
            <a:r>
              <a:rPr lang="en-US" smtClean="0">
                <a:solidFill>
                  <a:schemeClr val="bg2"/>
                </a:solidFill>
                <a:latin typeface="Abadi" panose="020B0604020104020204" pitchFamily="34" charset="0"/>
                <a:ea typeface="SF Pro" pitchFamily="2" charset="0"/>
                <a:cs typeface="SF Pro" pitchFamily="2" charset="0"/>
              </a:rPr>
              <a:t>12 </a:t>
            </a:r>
            <a:r>
              <a:rPr lang="en-US" dirty="0" smtClean="0">
                <a:solidFill>
                  <a:schemeClr val="bg2"/>
                </a:solidFill>
                <a:latin typeface="Abadi" panose="020B0604020104020204" pitchFamily="34" charset="0"/>
                <a:ea typeface="SF Pro" pitchFamily="2" charset="0"/>
                <a:cs typeface="SF Pro" pitchFamily="2" charset="0"/>
              </a:rPr>
              <a:t>October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13007"/>
            <a:ext cx="4522425" cy="4351338"/>
          </a:xfrm>
          <a:prstGeom prst="rect">
            <a:avLst/>
          </a:prstGeom>
        </p:spPr>
        <p:txBody>
          <a:bodyPr/>
          <a:lstStyle/>
          <a:p>
            <a:r>
              <a:rPr lang="en-US" sz="2000" dirty="0">
                <a:solidFill>
                  <a:schemeClr val="accent3">
                    <a:lumMod val="25000"/>
                  </a:schemeClr>
                </a:solidFill>
                <a:latin typeface="Abadi" panose="020B0604020104020204" pitchFamily="34" charset="0"/>
              </a:rPr>
              <a:t>We employed a fundamental exploratory data analysis (EDA) to investigate the number of launches conducted at each site, categorized by orbit, as well as the launch outcomes based on the type of orbit.</a:t>
            </a:r>
          </a:p>
          <a:p>
            <a:r>
              <a:rPr lang="en-US" sz="2000" dirty="0" smtClean="0">
                <a:solidFill>
                  <a:schemeClr val="accent3">
                    <a:lumMod val="25000"/>
                  </a:schemeClr>
                </a:solidFill>
                <a:latin typeface="Abadi" panose="020B0604020104020204" pitchFamily="34" charset="0"/>
              </a:rPr>
              <a:t>The </a:t>
            </a:r>
            <a:r>
              <a:rPr lang="en-US" sz="2000" dirty="0">
                <a:solidFill>
                  <a:schemeClr val="accent3">
                    <a:lumMod val="25000"/>
                  </a:schemeClr>
                </a:solidFill>
                <a:latin typeface="Abadi" panose="020B0604020104020204" pitchFamily="34" charset="0"/>
              </a:rPr>
              <a:t>outcome feature was further processed to create our target variable ‘Class’, which classified successful and failed launches</a:t>
            </a:r>
          </a:p>
          <a:p>
            <a:r>
              <a:rPr lang="en-US" sz="2000" dirty="0">
                <a:solidFill>
                  <a:schemeClr val="accent3">
                    <a:lumMod val="25000"/>
                  </a:schemeClr>
                </a:solidFill>
                <a:latin typeface="Abadi" panose="020B0604020104020204" pitchFamily="34" charset="0"/>
              </a:rPr>
              <a:t>GitHub URL for the data wrangling notebooks: </a:t>
            </a:r>
            <a:r>
              <a:rPr lang="en-US" sz="2000" dirty="0">
                <a:solidFill>
                  <a:schemeClr val="accent3">
                    <a:lumMod val="25000"/>
                  </a:schemeClr>
                </a:solidFill>
                <a:latin typeface="Abadi" panose="020B0604020104020204" pitchFamily="34" charset="0"/>
                <a:hlinkClick r:id="rId3"/>
              </a:rPr>
              <a:t>https://</a:t>
            </a:r>
            <a:r>
              <a:rPr lang="en-US" sz="2000" dirty="0" smtClean="0">
                <a:solidFill>
                  <a:schemeClr val="accent3">
                    <a:lumMod val="25000"/>
                  </a:schemeClr>
                </a:solidFill>
                <a:latin typeface="Abadi" panose="020B0604020104020204" pitchFamily="34" charset="0"/>
                <a:hlinkClick r:id="rId3"/>
              </a:rPr>
              <a:t>github.com/uxarsh/Applied-Data-Science-Capstone/blob/090afae49acb3bf7c017a80d1de63ab2afcf7178/jupyter-spacex-data_wrangling_jupyterlite.jupyterlite.ipynb</a:t>
            </a:r>
            <a:endParaRPr lang="en-US" sz="20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6">
            <a:extLst>
              <a:ext uri="{FF2B5EF4-FFF2-40B4-BE49-F238E27FC236}">
                <a16:creationId xmlns="" xmlns:a16="http://schemas.microsoft.com/office/drawing/2014/main" xmlns:lc="http://schemas.openxmlformats.org/drawingml/2006/lockedCanvas" id="{EA85D00B-A6D5-4E4E-B6D2-E4FBDA4614A3}"/>
              </a:ext>
            </a:extLst>
          </p:cNvPr>
          <p:cNvSpPr txBox="1"/>
          <p:nvPr/>
        </p:nvSpPr>
        <p:spPr>
          <a:xfrm>
            <a:off x="5989586" y="1665400"/>
            <a:ext cx="522788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Calculate number of launches per launch site</a:t>
            </a:r>
          </a:p>
        </p:txBody>
      </p:sp>
      <p:sp>
        <p:nvSpPr>
          <p:cNvPr id="7" name="TextBox 8">
            <a:extLst>
              <a:ext uri="{FF2B5EF4-FFF2-40B4-BE49-F238E27FC236}">
                <a16:creationId xmlns="" xmlns:a16="http://schemas.microsoft.com/office/drawing/2014/main" xmlns:lc="http://schemas.openxmlformats.org/drawingml/2006/lockedCanvas" id="{B6BCB19B-3157-4CFD-A70E-B76B8C50EF4C}"/>
              </a:ext>
            </a:extLst>
          </p:cNvPr>
          <p:cNvSpPr txBox="1"/>
          <p:nvPr/>
        </p:nvSpPr>
        <p:spPr>
          <a:xfrm>
            <a:off x="5989586" y="2297244"/>
            <a:ext cx="522788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Calculate number of launches per orbit type </a:t>
            </a:r>
          </a:p>
        </p:txBody>
      </p:sp>
      <p:sp>
        <p:nvSpPr>
          <p:cNvPr id="9" name="TextBox 9">
            <a:extLst>
              <a:ext uri="{FF2B5EF4-FFF2-40B4-BE49-F238E27FC236}">
                <a16:creationId xmlns="" xmlns:a16="http://schemas.microsoft.com/office/drawing/2014/main" xmlns:lc="http://schemas.openxmlformats.org/drawingml/2006/lockedCanvas" id="{7515C00F-5ED8-4B07-972F-3F7A83644310}"/>
              </a:ext>
            </a:extLst>
          </p:cNvPr>
          <p:cNvSpPr txBox="1"/>
          <p:nvPr/>
        </p:nvSpPr>
        <p:spPr>
          <a:xfrm>
            <a:off x="5937561" y="2944062"/>
            <a:ext cx="533193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Calculate mission outcome per orbit type</a:t>
            </a:r>
          </a:p>
        </p:txBody>
      </p:sp>
      <p:sp>
        <p:nvSpPr>
          <p:cNvPr id="10" name="TextBox 10">
            <a:extLst>
              <a:ext uri="{FF2B5EF4-FFF2-40B4-BE49-F238E27FC236}">
                <a16:creationId xmlns="" xmlns:a16="http://schemas.microsoft.com/office/drawing/2014/main" xmlns:lc="http://schemas.openxmlformats.org/drawingml/2006/lockedCanvas" id="{E96A3D70-6544-4FF3-886F-A7B65EDFDAF1}"/>
              </a:ext>
            </a:extLst>
          </p:cNvPr>
          <p:cNvSpPr txBox="1"/>
          <p:nvPr/>
        </p:nvSpPr>
        <p:spPr>
          <a:xfrm>
            <a:off x="5937561" y="3616578"/>
            <a:ext cx="534805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Explore the different landing outcomes</a:t>
            </a:r>
          </a:p>
        </p:txBody>
      </p:sp>
      <p:sp>
        <p:nvSpPr>
          <p:cNvPr id="11" name="TextBox 11">
            <a:extLst>
              <a:ext uri="{FF2B5EF4-FFF2-40B4-BE49-F238E27FC236}">
                <a16:creationId xmlns="" xmlns:a16="http://schemas.microsoft.com/office/drawing/2014/main" xmlns:lc="http://schemas.openxmlformats.org/drawingml/2006/lockedCanvas" id="{35A42F58-4841-447E-B249-608140788BF2}"/>
              </a:ext>
            </a:extLst>
          </p:cNvPr>
          <p:cNvSpPr txBox="1"/>
          <p:nvPr/>
        </p:nvSpPr>
        <p:spPr>
          <a:xfrm>
            <a:off x="5937562" y="4294084"/>
            <a:ext cx="5331936"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Create a landing class variable to separate successful (1) vs unsuccessful (0) landings </a:t>
            </a:r>
          </a:p>
        </p:txBody>
      </p:sp>
      <p:sp>
        <p:nvSpPr>
          <p:cNvPr id="12" name="TextBox 12">
            <a:extLst>
              <a:ext uri="{FF2B5EF4-FFF2-40B4-BE49-F238E27FC236}">
                <a16:creationId xmlns="" xmlns:a16="http://schemas.microsoft.com/office/drawing/2014/main" xmlns:lc="http://schemas.openxmlformats.org/drawingml/2006/lockedCanvas" id="{C58DC592-2154-4A4A-8272-2EB64B0F164C}"/>
              </a:ext>
            </a:extLst>
          </p:cNvPr>
          <p:cNvSpPr txBox="1"/>
          <p:nvPr/>
        </p:nvSpPr>
        <p:spPr>
          <a:xfrm>
            <a:off x="5921450" y="5209401"/>
            <a:ext cx="536416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Append the variable as the target feature ‘Class’ to the launch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94701" y="1506970"/>
            <a:ext cx="9745589" cy="5087793"/>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Three types of charts were used to explore the data: </a:t>
            </a:r>
          </a:p>
          <a:p>
            <a:pPr lvl="1">
              <a:lnSpc>
                <a:spcPct val="100000"/>
              </a:lnSpc>
              <a:spcBef>
                <a:spcPts val="1400"/>
              </a:spcBef>
            </a:pPr>
            <a:r>
              <a:rPr lang="en-US" sz="1800" dirty="0">
                <a:solidFill>
                  <a:schemeClr val="accent3">
                    <a:lumMod val="25000"/>
                  </a:schemeClr>
                </a:solidFill>
                <a:latin typeface="Abadi" panose="020B0604020104020204" pitchFamily="34" charset="0"/>
              </a:rPr>
              <a:t>We utilized scatter plots to examine the associations between these variables, with the landing outcomes color-coded. Specifically, we examined the relationships between Flight Number and Launch Site, Payload and Launch Site, Flight Number and Orbit Type, as well as Payload and Orbit Type.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 </a:t>
            </a:r>
            <a:r>
              <a:rPr lang="en-US" sz="1800" dirty="0">
                <a:solidFill>
                  <a:schemeClr val="accent3">
                    <a:lumMod val="25000"/>
                  </a:schemeClr>
                </a:solidFill>
                <a:latin typeface="Abadi" panose="020B0604020104020204" pitchFamily="34" charset="0"/>
              </a:rPr>
              <a:t>b</a:t>
            </a:r>
            <a:r>
              <a:rPr lang="en-CA" sz="1800" dirty="0" err="1">
                <a:solidFill>
                  <a:schemeClr val="accent3">
                    <a:lumMod val="25000"/>
                  </a:schemeClr>
                </a:solidFill>
                <a:latin typeface="Abadi" panose="020B0604020104020204" pitchFamily="34" charset="0"/>
              </a:rPr>
              <a:t>ar</a:t>
            </a:r>
            <a:r>
              <a:rPr lang="en-CA" sz="1800" dirty="0">
                <a:solidFill>
                  <a:schemeClr val="accent3">
                    <a:lumMod val="25000"/>
                  </a:schemeClr>
                </a:solidFill>
                <a:latin typeface="Abadi" panose="020B0604020104020204" pitchFamily="34" charset="0"/>
              </a:rPr>
              <a:t> chart</a:t>
            </a:r>
            <a:r>
              <a:rPr lang="en-US" sz="1800" dirty="0">
                <a:solidFill>
                  <a:schemeClr val="accent3">
                    <a:lumMod val="25000"/>
                  </a:schemeClr>
                </a:solidFill>
                <a:latin typeface="Abadi" panose="020B0604020104020204" pitchFamily="34" charset="0"/>
              </a:rPr>
              <a:t> to visually inspect the relationship between success rate and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A line chart to observe trends in average launch success rate per year</a:t>
            </a: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We performed feature engineering by employing one-hot encoding (which involves creating dummy variables) for the categorical columns, followed by their conversion into the float data type.</a:t>
            </a:r>
          </a:p>
          <a:p>
            <a:pPr>
              <a:lnSpc>
                <a:spcPct val="100000"/>
              </a:lnSpc>
              <a:spcBef>
                <a:spcPts val="1400"/>
              </a:spcBef>
            </a:pPr>
            <a:r>
              <a:rPr lang="en-US" sz="2000" dirty="0" smtClean="0">
                <a:solidFill>
                  <a:schemeClr val="accent3">
                    <a:lumMod val="25000"/>
                  </a:schemeClr>
                </a:solidFill>
                <a:latin typeface="Abadi" panose="020B0604020104020204" pitchFamily="34" charset="0"/>
              </a:rPr>
              <a:t>GitHub </a:t>
            </a:r>
            <a:r>
              <a:rPr lang="en-US" sz="2000" dirty="0">
                <a:solidFill>
                  <a:schemeClr val="accent3">
                    <a:lumMod val="25000"/>
                  </a:schemeClr>
                </a:solidFill>
                <a:latin typeface="Abadi" panose="020B0604020104020204" pitchFamily="34" charset="0"/>
              </a:rPr>
              <a:t>URL for EDA with data visualization notebook: </a:t>
            </a:r>
            <a:r>
              <a:rPr lang="en-US" sz="2000" dirty="0">
                <a:solidFill>
                  <a:schemeClr val="accent3">
                    <a:lumMod val="25000"/>
                  </a:schemeClr>
                </a:solidFill>
                <a:latin typeface="Abadi" panose="020B0604020104020204" pitchFamily="34" charset="0"/>
                <a:hlinkClick r:id="rId3"/>
              </a:rPr>
              <a:t>https://</a:t>
            </a:r>
            <a:r>
              <a:rPr lang="en-US" sz="2000" dirty="0" smtClean="0">
                <a:solidFill>
                  <a:schemeClr val="accent3">
                    <a:lumMod val="25000"/>
                  </a:schemeClr>
                </a:solidFill>
                <a:latin typeface="Abadi" panose="020B0604020104020204" pitchFamily="34" charset="0"/>
                <a:hlinkClick r:id="rId3"/>
              </a:rPr>
              <a:t>github.com/uxarsh/Applied-Data-Science-Capstone/blob/090afae49acb3bf7c017a80d1de63ab2afcf7178/eda-dataviz.ipynb</a:t>
            </a:r>
            <a:endParaRPr lang="en-US" sz="20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60211"/>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SQL queries were performed to:</a:t>
            </a:r>
          </a:p>
          <a:p>
            <a:pPr lvl="1">
              <a:lnSpc>
                <a:spcPct val="100000"/>
              </a:lnSpc>
              <a:spcBef>
                <a:spcPts val="1400"/>
              </a:spcBef>
            </a:pPr>
            <a:r>
              <a:rPr lang="en-US" sz="1400" dirty="0">
                <a:solidFill>
                  <a:schemeClr val="accent3">
                    <a:lumMod val="25000"/>
                  </a:schemeClr>
                </a:solidFill>
                <a:latin typeface="Abadi"/>
              </a:rPr>
              <a:t>Retrieve the names of the </a:t>
            </a:r>
            <a:r>
              <a:rPr lang="en-US" sz="1400" dirty="0" smtClean="0">
                <a:solidFill>
                  <a:schemeClr val="accent3">
                    <a:lumMod val="25000"/>
                  </a:schemeClr>
                </a:solidFill>
                <a:latin typeface="Abadi"/>
              </a:rPr>
              <a:t>unique </a:t>
            </a:r>
            <a:r>
              <a:rPr lang="en-US" sz="1400" dirty="0">
                <a:solidFill>
                  <a:schemeClr val="accent3">
                    <a:lumMod val="25000"/>
                  </a:schemeClr>
                </a:solidFill>
                <a:latin typeface="Abadi"/>
              </a:rPr>
              <a:t>launch sites.</a:t>
            </a:r>
          </a:p>
          <a:p>
            <a:pPr lvl="1">
              <a:lnSpc>
                <a:spcPct val="100000"/>
              </a:lnSpc>
              <a:spcBef>
                <a:spcPts val="1400"/>
              </a:spcBef>
            </a:pPr>
            <a:r>
              <a:rPr lang="en-US" sz="1400" dirty="0">
                <a:solidFill>
                  <a:schemeClr val="accent3">
                    <a:lumMod val="25000"/>
                  </a:schemeClr>
                </a:solidFill>
                <a:latin typeface="Abadi"/>
              </a:rPr>
              <a:t>Show 5 entries where the launch site starts with the 'CCA' string.</a:t>
            </a:r>
          </a:p>
          <a:p>
            <a:pPr lvl="1">
              <a:lnSpc>
                <a:spcPct val="100000"/>
              </a:lnSpc>
              <a:spcBef>
                <a:spcPts val="1400"/>
              </a:spcBef>
            </a:pPr>
            <a:r>
              <a:rPr lang="en-US" sz="1400" dirty="0">
                <a:solidFill>
                  <a:schemeClr val="accent3">
                    <a:lumMod val="25000"/>
                  </a:schemeClr>
                </a:solidFill>
                <a:latin typeface="Abadi"/>
              </a:rPr>
              <a:t>Show the cumulative payload mass transported by boosters launched under the NASA (CRS) program</a:t>
            </a:r>
            <a:r>
              <a:rPr lang="en-US" sz="1400" dirty="0" smtClean="0">
                <a:solidFill>
                  <a:schemeClr val="accent3">
                    <a:lumMod val="25000"/>
                  </a:schemeClr>
                </a:solidFill>
                <a:latin typeface="Abadi"/>
              </a:rPr>
              <a:t>.</a:t>
            </a:r>
          </a:p>
          <a:p>
            <a:pPr lvl="1">
              <a:lnSpc>
                <a:spcPct val="100000"/>
              </a:lnSpc>
              <a:spcBef>
                <a:spcPts val="1400"/>
              </a:spcBef>
            </a:pPr>
            <a:r>
              <a:rPr lang="en-US" sz="1400" dirty="0" smtClean="0">
                <a:solidFill>
                  <a:schemeClr val="accent3">
                    <a:lumMod val="25000"/>
                  </a:schemeClr>
                </a:solidFill>
                <a:latin typeface="Abadi"/>
              </a:rPr>
              <a:t>Display </a:t>
            </a:r>
            <a:r>
              <a:rPr lang="en-US" sz="1400" dirty="0">
                <a:solidFill>
                  <a:schemeClr val="accent3">
                    <a:lumMod val="25000"/>
                  </a:schemeClr>
                </a:solidFill>
                <a:latin typeface="Abadi"/>
              </a:rPr>
              <a:t>the average payload mass carried by booster version F9 v1.1</a:t>
            </a:r>
          </a:p>
          <a:p>
            <a:pPr lvl="1">
              <a:lnSpc>
                <a:spcPct val="100000"/>
              </a:lnSpc>
              <a:spcBef>
                <a:spcPts val="1400"/>
              </a:spcBef>
            </a:pPr>
            <a:r>
              <a:rPr lang="en-US" sz="1400" dirty="0" smtClean="0">
                <a:solidFill>
                  <a:schemeClr val="accent3">
                    <a:lumMod val="25000"/>
                  </a:schemeClr>
                </a:solidFill>
                <a:latin typeface="Abadi"/>
              </a:rPr>
              <a:t>List </a:t>
            </a:r>
            <a:r>
              <a:rPr lang="en-US" sz="1400" dirty="0">
                <a:solidFill>
                  <a:schemeClr val="accent3">
                    <a:lumMod val="25000"/>
                  </a:schemeClr>
                </a:solidFill>
                <a:latin typeface="Abadi"/>
              </a:rPr>
              <a:t>the date of the initial successful ground pad landing outcome.</a:t>
            </a:r>
          </a:p>
          <a:p>
            <a:pPr lvl="1">
              <a:lnSpc>
                <a:spcPct val="100000"/>
              </a:lnSpc>
              <a:spcBef>
                <a:spcPts val="1400"/>
              </a:spcBef>
            </a:pPr>
            <a:r>
              <a:rPr lang="en-US" sz="1400" dirty="0">
                <a:solidFill>
                  <a:schemeClr val="accent3">
                    <a:lumMod val="25000"/>
                  </a:schemeClr>
                </a:solidFill>
                <a:latin typeface="Abadi"/>
              </a:rPr>
              <a:t>Provide the names of boosters that achieved success in landing on a drone ship and had a payload mass greater than 4000 but less than 6000.</a:t>
            </a:r>
            <a:endParaRPr lang="en-US" sz="1400" dirty="0" smtClean="0">
              <a:solidFill>
                <a:schemeClr val="accent3">
                  <a:lumMod val="25000"/>
                </a:schemeClr>
              </a:solidFill>
              <a:latin typeface="Abadi"/>
            </a:endParaRPr>
          </a:p>
          <a:p>
            <a:pPr lvl="1">
              <a:lnSpc>
                <a:spcPct val="100000"/>
              </a:lnSpc>
              <a:spcBef>
                <a:spcPts val="1400"/>
              </a:spcBef>
            </a:pPr>
            <a:r>
              <a:rPr lang="en-US" sz="1400" dirty="0">
                <a:solidFill>
                  <a:schemeClr val="accent3">
                    <a:lumMod val="25000"/>
                  </a:schemeClr>
                </a:solidFill>
                <a:latin typeface="Abadi"/>
              </a:rPr>
              <a:t>Compile the total count of both successful and failed mission outcomes</a:t>
            </a:r>
            <a:r>
              <a:rPr lang="en-US" sz="1400" dirty="0" smtClean="0">
                <a:solidFill>
                  <a:schemeClr val="accent3">
                    <a:lumMod val="25000"/>
                  </a:schemeClr>
                </a:solidFill>
                <a:latin typeface="Abadi"/>
              </a:rPr>
              <a:t>.</a:t>
            </a:r>
          </a:p>
          <a:p>
            <a:pPr lvl="1">
              <a:lnSpc>
                <a:spcPct val="100000"/>
              </a:lnSpc>
              <a:spcBef>
                <a:spcPts val="1400"/>
              </a:spcBef>
            </a:pPr>
            <a:r>
              <a:rPr lang="en-US" sz="1400" dirty="0" smtClean="0">
                <a:solidFill>
                  <a:schemeClr val="accent3">
                    <a:lumMod val="25000"/>
                  </a:schemeClr>
                </a:solidFill>
                <a:latin typeface="Abadi"/>
              </a:rPr>
              <a:t>List </a:t>
            </a:r>
            <a:r>
              <a:rPr lang="en-US" sz="1400" dirty="0">
                <a:solidFill>
                  <a:schemeClr val="accent3">
                    <a:lumMod val="25000"/>
                  </a:schemeClr>
                </a:solidFill>
                <a:latin typeface="Abadi"/>
              </a:rPr>
              <a:t>the names of the booster versions which have carried the maximum payload mass</a:t>
            </a:r>
          </a:p>
          <a:p>
            <a:pPr lvl="1">
              <a:lnSpc>
                <a:spcPct val="100000"/>
              </a:lnSpc>
              <a:spcBef>
                <a:spcPts val="1400"/>
              </a:spcBef>
            </a:pPr>
            <a:r>
              <a:rPr lang="en-US" sz="1400" dirty="0">
                <a:solidFill>
                  <a:schemeClr val="accent3">
                    <a:lumMod val="25000"/>
                  </a:schemeClr>
                </a:solidFill>
                <a:latin typeface="Abadi"/>
              </a:rPr>
              <a:t>List records with month, failure landing outcomes in drone ship, booster versions and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for the months of 2015</a:t>
            </a:r>
          </a:p>
          <a:p>
            <a:pPr lvl="1">
              <a:lnSpc>
                <a:spcPct val="100000"/>
              </a:lnSpc>
              <a:spcBef>
                <a:spcPts val="1400"/>
              </a:spcBef>
            </a:pPr>
            <a:r>
              <a:rPr lang="en-US" sz="1400" dirty="0">
                <a:solidFill>
                  <a:schemeClr val="accent3">
                    <a:lumMod val="25000"/>
                  </a:schemeClr>
                </a:solidFill>
                <a:latin typeface="Abadi"/>
              </a:rPr>
              <a:t>Rank the count of landing between the date 2010-06-04 and 2017-03-20, in descending order</a:t>
            </a:r>
          </a:p>
          <a:p>
            <a:pPr>
              <a:lnSpc>
                <a:spcPct val="100000"/>
              </a:lnSpc>
              <a:spcBef>
                <a:spcPts val="1400"/>
              </a:spcBef>
            </a:pPr>
            <a:r>
              <a:rPr lang="en-US" sz="1400" dirty="0">
                <a:solidFill>
                  <a:schemeClr val="accent3">
                    <a:lumMod val="25000"/>
                  </a:schemeClr>
                </a:solidFill>
                <a:latin typeface="Abadi" panose="020B0604020104020204" pitchFamily="34" charset="0"/>
              </a:rPr>
              <a:t>GitHub URL for EDA with SQL </a:t>
            </a:r>
            <a:r>
              <a:rPr lang="en-US" sz="1400" dirty="0" smtClean="0">
                <a:solidFill>
                  <a:schemeClr val="accent3">
                    <a:lumMod val="25000"/>
                  </a:schemeClr>
                </a:solidFill>
                <a:latin typeface="Abadi" panose="020B0604020104020204" pitchFamily="34" charset="0"/>
              </a:rPr>
              <a:t>notebook: </a:t>
            </a:r>
            <a:r>
              <a:rPr lang="en-US" sz="1400" dirty="0">
                <a:solidFill>
                  <a:schemeClr val="accent3">
                    <a:lumMod val="25000"/>
                  </a:schemeClr>
                </a:solidFill>
                <a:latin typeface="Abadi" panose="020B0604020104020204" pitchFamily="34" charset="0"/>
                <a:hlinkClick r:id="rId3"/>
              </a:rPr>
              <a:t>https://</a:t>
            </a:r>
            <a:r>
              <a:rPr lang="en-US" sz="1400" dirty="0" smtClean="0">
                <a:solidFill>
                  <a:schemeClr val="accent3">
                    <a:lumMod val="25000"/>
                  </a:schemeClr>
                </a:solidFill>
                <a:latin typeface="Abadi" panose="020B0604020104020204" pitchFamily="34" charset="0"/>
                <a:hlinkClick r:id="rId3"/>
              </a:rPr>
              <a:t>github.com/uxarsh/Applied-Data-Science-Capstone/blob/090afae49acb3bf7c017a80d1de63ab2afcf7178/sqllite.ipynb</a:t>
            </a:r>
            <a:endParaRPr lang="en-US" sz="14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62500" lnSpcReduction="20000"/>
          </a:bodyPr>
          <a:lstStyle/>
          <a:p>
            <a:pPr>
              <a:lnSpc>
                <a:spcPct val="100000"/>
              </a:lnSpc>
              <a:spcBef>
                <a:spcPts val="1400"/>
              </a:spcBef>
            </a:pPr>
            <a:r>
              <a:rPr lang="en-US" dirty="0">
                <a:solidFill>
                  <a:schemeClr val="accent3">
                    <a:lumMod val="25000"/>
                  </a:schemeClr>
                </a:solidFill>
                <a:latin typeface="Abadi" panose="020B0604020104020204" pitchFamily="34" charset="0"/>
              </a:rPr>
              <a:t>A map was generated using Folium, with its center positioned at the NASA Johnson Space Center in Houston, Texas. Additionally, a circular object was constructed around the Space Center on the map</a:t>
            </a:r>
            <a:r>
              <a:rPr lang="en-US" dirty="0" smtClean="0">
                <a:solidFill>
                  <a:schemeClr val="accent3">
                    <a:lumMod val="25000"/>
                  </a:schemeClr>
                </a:solidFill>
                <a:latin typeface="Abadi" panose="020B0604020104020204" pitchFamily="34" charset="0"/>
              </a:rPr>
              <a:t>.</a:t>
            </a:r>
          </a:p>
          <a:p>
            <a:pPr>
              <a:lnSpc>
                <a:spcPct val="100000"/>
              </a:lnSpc>
              <a:spcBef>
                <a:spcPts val="1400"/>
              </a:spcBef>
            </a:pPr>
            <a:r>
              <a:rPr lang="en-US" dirty="0">
                <a:solidFill>
                  <a:schemeClr val="accent3">
                    <a:lumMod val="25000"/>
                  </a:schemeClr>
                </a:solidFill>
                <a:latin typeface="Abadi" panose="020B0604020104020204" pitchFamily="34" charset="0"/>
              </a:rPr>
              <a:t>To pinpoint various launch sites based on their latitude and longitude coordinates, circular objects with popup labels were added to the map. These popups would provide information about the respective launch sites when clicked.</a:t>
            </a:r>
          </a:p>
          <a:p>
            <a:pPr>
              <a:lnSpc>
                <a:spcPct val="100000"/>
              </a:lnSpc>
              <a:spcBef>
                <a:spcPts val="1400"/>
              </a:spcBef>
            </a:pPr>
            <a:r>
              <a:rPr lang="en-US" dirty="0" smtClean="0">
                <a:solidFill>
                  <a:schemeClr val="accent3">
                    <a:lumMod val="25000"/>
                  </a:schemeClr>
                </a:solidFill>
                <a:latin typeface="Abadi" panose="020B0604020104020204" pitchFamily="34" charset="0"/>
              </a:rPr>
              <a:t>Markers </a:t>
            </a:r>
            <a:r>
              <a:rPr lang="en-US" dirty="0">
                <a:solidFill>
                  <a:schemeClr val="accent3">
                    <a:lumMod val="25000"/>
                  </a:schemeClr>
                </a:solidFill>
                <a:latin typeface="Abadi" panose="020B0604020104020204" pitchFamily="34" charset="0"/>
              </a:rPr>
              <a:t>were generated and organized using a </a:t>
            </a:r>
            <a:r>
              <a:rPr lang="en-US" dirty="0" err="1">
                <a:solidFill>
                  <a:schemeClr val="accent3">
                    <a:lumMod val="25000"/>
                  </a:schemeClr>
                </a:solidFill>
                <a:latin typeface="Abadi" panose="020B0604020104020204" pitchFamily="34" charset="0"/>
              </a:rPr>
              <a:t>MarkerCluster</a:t>
            </a:r>
            <a:r>
              <a:rPr lang="en-US" dirty="0">
                <a:solidFill>
                  <a:schemeClr val="accent3">
                    <a:lumMod val="25000"/>
                  </a:schemeClr>
                </a:solidFill>
                <a:latin typeface="Abadi" panose="020B0604020104020204" pitchFamily="34" charset="0"/>
              </a:rPr>
              <a:t> object to display the outcomes (success or failure) for all launch records. This allows users to zoom in and out to explore the results efficiently</a:t>
            </a:r>
            <a:r>
              <a:rPr lang="en-US" dirty="0" smtClean="0">
                <a:solidFill>
                  <a:schemeClr val="accent3">
                    <a:lumMod val="25000"/>
                  </a:schemeClr>
                </a:solidFill>
                <a:latin typeface="Abadi" panose="020B0604020104020204" pitchFamily="34" charset="0"/>
              </a:rPr>
              <a:t>.</a:t>
            </a:r>
          </a:p>
          <a:p>
            <a:pPr>
              <a:lnSpc>
                <a:spcPct val="100000"/>
              </a:lnSpc>
              <a:spcBef>
                <a:spcPts val="1400"/>
              </a:spcBef>
            </a:pPr>
            <a:r>
              <a:rPr lang="en-US" dirty="0">
                <a:solidFill>
                  <a:schemeClr val="accent3">
                    <a:lumMod val="25000"/>
                  </a:schemeClr>
                </a:solidFill>
                <a:latin typeface="Abadi" panose="020B0604020104020204" pitchFamily="34" charset="0"/>
              </a:rPr>
              <a:t>Line objects were established to illustrate the distances from the launch sites to various points of interest, such as the nearest coastline point, railway, highway, or city. This visual representation aids in understanding the spatial relationships and distances involved.</a:t>
            </a:r>
          </a:p>
          <a:p>
            <a:pPr>
              <a:lnSpc>
                <a:spcPct val="100000"/>
              </a:lnSpc>
              <a:spcBef>
                <a:spcPts val="1400"/>
              </a:spcBef>
            </a:pPr>
            <a:r>
              <a:rPr lang="en-US" dirty="0" smtClean="0">
                <a:solidFill>
                  <a:schemeClr val="accent3">
                    <a:lumMod val="25000"/>
                  </a:schemeClr>
                </a:solidFill>
                <a:latin typeface="Abadi" panose="020B0604020104020204" pitchFamily="34" charset="0"/>
              </a:rPr>
              <a:t>GitHub </a:t>
            </a:r>
            <a:r>
              <a:rPr lang="en-US" dirty="0">
                <a:solidFill>
                  <a:schemeClr val="accent3">
                    <a:lumMod val="25000"/>
                  </a:schemeClr>
                </a:solidFill>
                <a:latin typeface="Abadi" panose="020B0604020104020204" pitchFamily="34" charset="0"/>
              </a:rPr>
              <a:t>URL for interactive map with Folium: </a:t>
            </a:r>
            <a:r>
              <a:rPr lang="en-US" dirty="0">
                <a:solidFill>
                  <a:schemeClr val="accent3">
                    <a:lumMod val="25000"/>
                  </a:schemeClr>
                </a:solidFill>
                <a:latin typeface="Abadi" panose="020B0604020104020204" pitchFamily="34" charset="0"/>
                <a:hlinkClick r:id="rId3"/>
              </a:rPr>
              <a:t>https://</a:t>
            </a:r>
            <a:r>
              <a:rPr lang="en-US" dirty="0" smtClean="0">
                <a:solidFill>
                  <a:schemeClr val="accent3">
                    <a:lumMod val="25000"/>
                  </a:schemeClr>
                </a:solidFill>
                <a:latin typeface="Abadi" panose="020B0604020104020204" pitchFamily="34" charset="0"/>
                <a:hlinkClick r:id="rId3"/>
              </a:rPr>
              <a:t>github.com/uxarsh/Applied-Data-Science-Capstone/blob/a36c3acb57a7f018489f6d4315f09fb57bc6d884/launch_site_location_updated.ipynb</a:t>
            </a:r>
            <a:endParaRPr lang="en-US"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54726"/>
            <a:ext cx="10687962" cy="5209309"/>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dirty="0">
                <a:solidFill>
                  <a:schemeClr val="accent3">
                    <a:lumMod val="25000"/>
                  </a:schemeClr>
                </a:solidFill>
                <a:latin typeface="Abadi" panose="020B0604020104020204" pitchFamily="34" charset="0"/>
              </a:rPr>
              <a:t>A SpaceX Launch Records Dashboard was developed using </a:t>
            </a:r>
            <a:r>
              <a:rPr lang="en-US" dirty="0" err="1">
                <a:solidFill>
                  <a:schemeClr val="accent3">
                    <a:lumMod val="25000"/>
                  </a:schemeClr>
                </a:solidFill>
                <a:latin typeface="Abadi" panose="020B0604020104020204" pitchFamily="34" charset="0"/>
              </a:rPr>
              <a:t>Plotly</a:t>
            </a:r>
            <a:r>
              <a:rPr lang="en-US" dirty="0">
                <a:solidFill>
                  <a:schemeClr val="accent3">
                    <a:lumMod val="25000"/>
                  </a:schemeClr>
                </a:solidFill>
                <a:latin typeface="Abadi" panose="020B0604020104020204" pitchFamily="34" charset="0"/>
              </a:rPr>
              <a:t> Dash, enabling users to interactively explore and analyze the data. This dashboard provides a user-friendly interface for data visualization and exploration</a:t>
            </a:r>
            <a:r>
              <a:rPr lang="en-US" dirty="0" smtClean="0">
                <a:solidFill>
                  <a:schemeClr val="accent3">
                    <a:lumMod val="25000"/>
                  </a:schemeClr>
                </a:solidFill>
                <a:latin typeface="Abadi" panose="020B0604020104020204" pitchFamily="34" charset="0"/>
              </a:rPr>
              <a:t>.</a:t>
            </a:r>
          </a:p>
          <a:p>
            <a:pPr>
              <a:lnSpc>
                <a:spcPct val="100000"/>
              </a:lnSpc>
              <a:spcBef>
                <a:spcPts val="1400"/>
              </a:spcBef>
            </a:pPr>
            <a:r>
              <a:rPr lang="en-US" dirty="0" smtClean="0">
                <a:solidFill>
                  <a:schemeClr val="accent3">
                    <a:lumMod val="25000"/>
                  </a:schemeClr>
                </a:solidFill>
                <a:latin typeface="Abadi" panose="020B0604020104020204" pitchFamily="34" charset="0"/>
              </a:rPr>
              <a:t>A </a:t>
            </a:r>
            <a:r>
              <a:rPr lang="en-US" dirty="0">
                <a:solidFill>
                  <a:schemeClr val="accent3">
                    <a:lumMod val="25000"/>
                  </a:schemeClr>
                </a:solidFill>
                <a:latin typeface="Abadi" panose="020B0604020104020204" pitchFamily="34" charset="0"/>
              </a:rPr>
              <a:t>dropdown menu was incorporated to offer users the option of viewing results for all launch sites collectively or for a specific launch site. This feature enhances user flexibility in exploring the data</a:t>
            </a:r>
            <a:r>
              <a:rPr lang="en-US" dirty="0" smtClean="0">
                <a:solidFill>
                  <a:schemeClr val="accent3">
                    <a:lumMod val="25000"/>
                  </a:schemeClr>
                </a:solidFill>
                <a:latin typeface="Abadi" panose="020B0604020104020204" pitchFamily="34" charset="0"/>
              </a:rPr>
              <a:t>.</a:t>
            </a:r>
          </a:p>
          <a:p>
            <a:pPr>
              <a:lnSpc>
                <a:spcPct val="100000"/>
              </a:lnSpc>
              <a:spcBef>
                <a:spcPts val="1400"/>
              </a:spcBef>
            </a:pPr>
            <a:r>
              <a:rPr lang="en-US" dirty="0">
                <a:solidFill>
                  <a:schemeClr val="accent3">
                    <a:lumMod val="25000"/>
                  </a:schemeClr>
                </a:solidFill>
                <a:latin typeface="Abadi" panose="020B0604020104020204" pitchFamily="34" charset="0"/>
              </a:rPr>
              <a:t>A pie chart was integrated into the dashboard to display the total number of successful launches per site when all sites are selected. When a single site is chosen, the pie chart illustrates the percentage of both successful and unsuccessful launches for that specific site. This visual element provides a clear overview of launch outcomes</a:t>
            </a:r>
            <a:r>
              <a:rPr lang="en-US" dirty="0" smtClean="0">
                <a:solidFill>
                  <a:schemeClr val="accent3">
                    <a:lumMod val="25000"/>
                  </a:schemeClr>
                </a:solidFill>
                <a:latin typeface="Abadi" panose="020B0604020104020204" pitchFamily="34" charset="0"/>
              </a:rPr>
              <a:t>.</a:t>
            </a:r>
          </a:p>
          <a:p>
            <a:pPr>
              <a:lnSpc>
                <a:spcPct val="100000"/>
              </a:lnSpc>
              <a:spcBef>
                <a:spcPts val="1400"/>
              </a:spcBef>
            </a:pPr>
            <a:r>
              <a:rPr lang="en-US" dirty="0">
                <a:solidFill>
                  <a:schemeClr val="accent3">
                    <a:lumMod val="25000"/>
                  </a:schemeClr>
                </a:solidFill>
                <a:latin typeface="Abadi" panose="020B0604020104020204" pitchFamily="34" charset="0"/>
              </a:rPr>
              <a:t>A scatter plot depicting Payload Mass and Class was incorporated into the dashboard. This scatter plot also utilizes different colors to represent various booster versions, facilitating the examination of the relationship between Payload Mass and the launch outcome (Class</a:t>
            </a:r>
            <a:r>
              <a:rPr lang="en-US" dirty="0" smtClean="0">
                <a:solidFill>
                  <a:schemeClr val="accent3">
                    <a:lumMod val="25000"/>
                  </a:schemeClr>
                </a:solidFill>
                <a:latin typeface="Abadi" panose="020B0604020104020204" pitchFamily="34" charset="0"/>
              </a:rPr>
              <a:t>).</a:t>
            </a:r>
          </a:p>
          <a:p>
            <a:pPr>
              <a:lnSpc>
                <a:spcPct val="100000"/>
              </a:lnSpc>
              <a:spcBef>
                <a:spcPts val="1400"/>
              </a:spcBef>
            </a:pPr>
            <a:r>
              <a:rPr lang="en-US" dirty="0">
                <a:solidFill>
                  <a:schemeClr val="accent3">
                    <a:lumMod val="25000"/>
                  </a:schemeClr>
                </a:solidFill>
                <a:latin typeface="Abadi" panose="020B0604020104020204" pitchFamily="34" charset="0"/>
              </a:rPr>
              <a:t>A Payload Range slicer was introduced, offering users the ability to filter the results of the scatter plot based on selected limits for Payload Mass. This interactive feature empowers users to refine their data exploration according to specific payload mass ranges of interest.</a:t>
            </a:r>
          </a:p>
          <a:p>
            <a:pPr>
              <a:lnSpc>
                <a:spcPct val="100000"/>
              </a:lnSpc>
              <a:spcBef>
                <a:spcPts val="1400"/>
              </a:spcBef>
            </a:pPr>
            <a:r>
              <a:rPr lang="en-US" dirty="0" smtClean="0">
                <a:solidFill>
                  <a:schemeClr val="accent3">
                    <a:lumMod val="25000"/>
                  </a:schemeClr>
                </a:solidFill>
                <a:latin typeface="Abadi" panose="020B0604020104020204" pitchFamily="34" charset="0"/>
              </a:rPr>
              <a:t>GitHub </a:t>
            </a:r>
            <a:r>
              <a:rPr lang="en-US" dirty="0">
                <a:solidFill>
                  <a:schemeClr val="accent3">
                    <a:lumMod val="25000"/>
                  </a:schemeClr>
                </a:solidFill>
                <a:latin typeface="Abadi" panose="020B0604020104020204" pitchFamily="34" charset="0"/>
              </a:rPr>
              <a:t>URL for </a:t>
            </a:r>
            <a:r>
              <a:rPr lang="en-US" dirty="0" err="1">
                <a:solidFill>
                  <a:schemeClr val="accent3">
                    <a:lumMod val="25000"/>
                  </a:schemeClr>
                </a:solidFill>
                <a:latin typeface="Abadi" panose="020B0604020104020204" pitchFamily="34" charset="0"/>
              </a:rPr>
              <a:t>Plotly</a:t>
            </a:r>
            <a:r>
              <a:rPr lang="en-US" dirty="0">
                <a:solidFill>
                  <a:schemeClr val="accent3">
                    <a:lumMod val="25000"/>
                  </a:schemeClr>
                </a:solidFill>
                <a:latin typeface="Abadi" panose="020B0604020104020204" pitchFamily="34" charset="0"/>
              </a:rPr>
              <a:t> Dash </a:t>
            </a:r>
            <a:r>
              <a:rPr lang="en-US" dirty="0">
                <a:solidFill>
                  <a:schemeClr val="accent3">
                    <a:lumMod val="25000"/>
                  </a:schemeClr>
                </a:solidFill>
                <a:latin typeface="Abadi" panose="020B0604020104020204" pitchFamily="34" charset="0"/>
              </a:rPr>
              <a:t>lab</a:t>
            </a:r>
            <a:r>
              <a:rPr lang="en-US" dirty="0" smtClean="0">
                <a:solidFill>
                  <a:schemeClr val="accent3">
                    <a:lumMod val="25000"/>
                  </a:schemeClr>
                </a:solidFill>
                <a:latin typeface="Abadi" panose="020B0604020104020204" pitchFamily="34" charset="0"/>
              </a:rPr>
              <a:t>: </a:t>
            </a:r>
            <a:r>
              <a:rPr lang="en-US" dirty="0" smtClean="0">
                <a:solidFill>
                  <a:schemeClr val="accent3">
                    <a:lumMod val="25000"/>
                  </a:schemeClr>
                </a:solidFill>
                <a:latin typeface="Abadi" panose="020B0604020104020204" pitchFamily="34" charset="0"/>
                <a:hlinkClick r:id="rId3"/>
              </a:rPr>
              <a:t>https</a:t>
            </a:r>
            <a:r>
              <a:rPr lang="en-US" dirty="0">
                <a:solidFill>
                  <a:schemeClr val="accent3">
                    <a:lumMod val="25000"/>
                  </a:schemeClr>
                </a:solidFill>
                <a:latin typeface="Abadi" panose="020B0604020104020204" pitchFamily="34" charset="0"/>
                <a:hlinkClick r:id="rId3"/>
              </a:rPr>
              <a:t>://</a:t>
            </a:r>
            <a:r>
              <a:rPr lang="en-US" dirty="0" smtClean="0">
                <a:solidFill>
                  <a:schemeClr val="accent3">
                    <a:lumMod val="25000"/>
                  </a:schemeClr>
                </a:solidFill>
                <a:latin typeface="Abadi" panose="020B0604020104020204" pitchFamily="34" charset="0"/>
                <a:hlinkClick r:id="rId3"/>
              </a:rPr>
              <a:t>github.com/uxarsh/Applied-Data-Science-Capstone/blob/44e28533202120b4ed3dcaf0477b2a1f51f86cbf/ploty.py</a:t>
            </a:r>
            <a:endParaRPr lang="en-US"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551709"/>
            <a:ext cx="4799517" cy="4625254"/>
          </a:xfrm>
          <a:prstGeom prst="rect">
            <a:avLst/>
          </a:prstGeom>
        </p:spPr>
        <p:txBody>
          <a:bodyPr>
            <a:normAutofit fontScale="55000" lnSpcReduction="20000"/>
          </a:bodyPr>
          <a:lstStyle/>
          <a:p>
            <a:pPr>
              <a:lnSpc>
                <a:spcPct val="100000"/>
              </a:lnSpc>
              <a:spcBef>
                <a:spcPts val="1400"/>
              </a:spcBef>
            </a:pPr>
            <a:r>
              <a:rPr lang="en-US" dirty="0">
                <a:solidFill>
                  <a:schemeClr val="accent3">
                    <a:lumMod val="25000"/>
                  </a:schemeClr>
                </a:solidFill>
                <a:latin typeface="Abadi" panose="020B0604020104020204" pitchFamily="34" charset="0"/>
              </a:rPr>
              <a:t>The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was prepared for predictive analysis</a:t>
            </a:r>
          </a:p>
          <a:p>
            <a:pPr>
              <a:lnSpc>
                <a:spcPct val="100000"/>
              </a:lnSpc>
              <a:spcBef>
                <a:spcPts val="1400"/>
              </a:spcBef>
            </a:pPr>
            <a:r>
              <a:rPr lang="en-US" dirty="0">
                <a:solidFill>
                  <a:schemeClr val="accent3">
                    <a:lumMod val="25000"/>
                  </a:schemeClr>
                </a:solidFill>
                <a:latin typeface="Abadi" panose="020B0604020104020204" pitchFamily="34" charset="0"/>
              </a:rPr>
              <a:t>Four modeling algorithms, namely logistic regression, support vector machine, decision trees, and k-nearest neighbors, were chosen for the predictive analysis. These algorithms are typically employed to build models and make predictions based on the prepared dataset</a:t>
            </a:r>
            <a:r>
              <a:rPr lang="en-US" dirty="0" smtClean="0">
                <a:solidFill>
                  <a:schemeClr val="accent3">
                    <a:lumMod val="25000"/>
                  </a:schemeClr>
                </a:solidFill>
                <a:latin typeface="Abadi" panose="020B0604020104020204" pitchFamily="34" charset="0"/>
              </a:rPr>
              <a:t>.</a:t>
            </a:r>
          </a:p>
          <a:p>
            <a:pPr>
              <a:lnSpc>
                <a:spcPct val="100000"/>
              </a:lnSpc>
              <a:spcBef>
                <a:spcPts val="1400"/>
              </a:spcBef>
            </a:pPr>
            <a:r>
              <a:rPr lang="en-US" dirty="0" smtClean="0">
                <a:solidFill>
                  <a:schemeClr val="accent3">
                    <a:lumMod val="25000"/>
                  </a:schemeClr>
                </a:solidFill>
                <a:latin typeface="Abadi" panose="020B0604020104020204" pitchFamily="34" charset="0"/>
              </a:rPr>
              <a:t>For </a:t>
            </a:r>
            <a:r>
              <a:rPr lang="en-US" dirty="0">
                <a:solidFill>
                  <a:schemeClr val="accent3">
                    <a:lumMod val="25000"/>
                  </a:schemeClr>
                </a:solidFill>
                <a:latin typeface="Abadi" panose="020B0604020104020204" pitchFamily="34" charset="0"/>
              </a:rPr>
              <a:t>each model, the training set was used to train the model and obtain the best model parameters. The model was then evaluated using the test data. </a:t>
            </a:r>
          </a:p>
          <a:p>
            <a:pPr>
              <a:lnSpc>
                <a:spcPct val="100000"/>
              </a:lnSpc>
              <a:spcBef>
                <a:spcPts val="1400"/>
              </a:spcBef>
            </a:pPr>
            <a:r>
              <a:rPr lang="en-US" dirty="0">
                <a:solidFill>
                  <a:schemeClr val="accent3">
                    <a:lumMod val="25000"/>
                  </a:schemeClr>
                </a:solidFill>
                <a:latin typeface="Abadi" panose="020B0604020104020204" pitchFamily="34" charset="0"/>
              </a:rPr>
              <a:t>The models were compared using accuracy scores and the results of confusion matrices. This comparison helps evaluate the models' performance and their ability to correctly classify data, providing insights into their effectiveness</a:t>
            </a:r>
            <a:r>
              <a:rPr lang="en-US" dirty="0" smtClean="0">
                <a:solidFill>
                  <a:schemeClr val="accent3">
                    <a:lumMod val="25000"/>
                  </a:schemeClr>
                </a:solidFill>
                <a:latin typeface="Abadi" panose="020B0604020104020204" pitchFamily="34" charset="0"/>
              </a:rPr>
              <a:t>.</a:t>
            </a:r>
          </a:p>
          <a:p>
            <a:pPr>
              <a:lnSpc>
                <a:spcPct val="100000"/>
              </a:lnSpc>
              <a:spcBef>
                <a:spcPts val="1400"/>
              </a:spcBef>
            </a:pPr>
            <a:r>
              <a:rPr lang="en-US" dirty="0" smtClean="0">
                <a:solidFill>
                  <a:schemeClr val="accent3">
                    <a:lumMod val="25000"/>
                  </a:schemeClr>
                </a:solidFill>
                <a:latin typeface="Abadi" panose="020B0604020104020204" pitchFamily="34" charset="0"/>
              </a:rPr>
              <a:t>GitHub </a:t>
            </a:r>
            <a:r>
              <a:rPr lang="en-US" dirty="0">
                <a:solidFill>
                  <a:schemeClr val="accent3">
                    <a:lumMod val="25000"/>
                  </a:schemeClr>
                </a:solidFill>
                <a:latin typeface="Abadi" panose="020B0604020104020204" pitchFamily="34" charset="0"/>
              </a:rPr>
              <a:t>URL for predictive analysis lab: </a:t>
            </a:r>
            <a:r>
              <a:rPr lang="en-US" dirty="0">
                <a:solidFill>
                  <a:schemeClr val="accent3">
                    <a:lumMod val="25000"/>
                  </a:schemeClr>
                </a:solidFill>
                <a:latin typeface="Abadi" panose="020B0604020104020204" pitchFamily="34" charset="0"/>
                <a:hlinkClick r:id="rId3"/>
              </a:rPr>
              <a:t>https://</a:t>
            </a:r>
            <a:r>
              <a:rPr lang="en-US" dirty="0" smtClean="0">
                <a:solidFill>
                  <a:schemeClr val="accent3">
                    <a:lumMod val="25000"/>
                  </a:schemeClr>
                </a:solidFill>
                <a:latin typeface="Abadi" panose="020B0604020104020204" pitchFamily="34" charset="0"/>
                <a:hlinkClick r:id="rId3"/>
              </a:rPr>
              <a:t>github.com/uxarsh/Applied-Data-Science-Capstone/blob/44e28533202120b4ed3dcaf0477b2a1f51f86cbf/Spacex%20machine%20learning%20prediction.ipynb</a:t>
            </a:r>
            <a:endParaRPr lang="en-US"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6">
            <a:extLst>
              <a:ext uri="{FF2B5EF4-FFF2-40B4-BE49-F238E27FC236}">
                <a16:creationId xmlns="" xmlns:a16="http://schemas.microsoft.com/office/drawing/2014/main" xmlns:lc="http://schemas.openxmlformats.org/drawingml/2006/lockedCanvas" id="{D05804C1-D2ED-4C2B-81A5-0564C2F2B5F1}"/>
              </a:ext>
            </a:extLst>
          </p:cNvPr>
          <p:cNvSpPr txBox="1"/>
          <p:nvPr/>
        </p:nvSpPr>
        <p:spPr>
          <a:xfrm>
            <a:off x="5813568" y="1825625"/>
            <a:ext cx="5761362"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Create Target Variable (Y) and feature (X) </a:t>
            </a:r>
            <a:r>
              <a:rPr lang="en-US" dirty="0" err="1">
                <a:solidFill>
                  <a:schemeClr val="bg1"/>
                </a:solidFill>
                <a:latin typeface="Abadi" panose="020B0604020104020204" pitchFamily="34" charset="0"/>
              </a:rPr>
              <a:t>dataframes</a:t>
            </a:r>
            <a:endParaRPr lang="en-US" dirty="0">
              <a:solidFill>
                <a:schemeClr val="bg1"/>
              </a:solidFill>
              <a:latin typeface="Abadi" panose="020B0604020104020204" pitchFamily="34" charset="0"/>
            </a:endParaRPr>
          </a:p>
        </p:txBody>
      </p:sp>
      <p:sp>
        <p:nvSpPr>
          <p:cNvPr id="7" name="TextBox 7">
            <a:extLst>
              <a:ext uri="{FF2B5EF4-FFF2-40B4-BE49-F238E27FC236}">
                <a16:creationId xmlns="" xmlns:a16="http://schemas.microsoft.com/office/drawing/2014/main" xmlns:lc="http://schemas.openxmlformats.org/drawingml/2006/lockedCanvas" id="{ECE24E68-80C3-4C7F-9170-49481E8950C9}"/>
              </a:ext>
            </a:extLst>
          </p:cNvPr>
          <p:cNvSpPr txBox="1"/>
          <p:nvPr/>
        </p:nvSpPr>
        <p:spPr>
          <a:xfrm>
            <a:off x="5953676" y="2457469"/>
            <a:ext cx="5504296"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Standardize the features in the X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8" name="TextBox 8">
            <a:extLst>
              <a:ext uri="{FF2B5EF4-FFF2-40B4-BE49-F238E27FC236}">
                <a16:creationId xmlns="" xmlns:a16="http://schemas.microsoft.com/office/drawing/2014/main" xmlns:lc="http://schemas.openxmlformats.org/drawingml/2006/lockedCanvas" id="{1A60916E-5450-438C-899E-B6A2F705F134}"/>
              </a:ext>
            </a:extLst>
          </p:cNvPr>
          <p:cNvSpPr txBox="1"/>
          <p:nvPr/>
        </p:nvSpPr>
        <p:spPr>
          <a:xfrm>
            <a:off x="5901650" y="3104287"/>
            <a:ext cx="5613845"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solidFill>
                  <a:schemeClr val="bg1"/>
                </a:solidFill>
                <a:effectLst/>
                <a:latin typeface="-apple-system"/>
              </a:rPr>
              <a:t>Split the </a:t>
            </a:r>
            <a:r>
              <a:rPr lang="en-US" b="0" i="0" dirty="0" err="1">
                <a:solidFill>
                  <a:schemeClr val="bg1"/>
                </a:solidFill>
                <a:effectLst/>
                <a:latin typeface="-apple-system"/>
              </a:rPr>
              <a:t>dataframes</a:t>
            </a:r>
            <a:r>
              <a:rPr lang="en-US" b="0" i="0" dirty="0">
                <a:solidFill>
                  <a:schemeClr val="bg1"/>
                </a:solidFill>
                <a:effectLst/>
                <a:latin typeface="-apple-system"/>
              </a:rPr>
              <a:t> X and Y into training and test data</a:t>
            </a:r>
            <a:endParaRPr lang="en-US" dirty="0">
              <a:solidFill>
                <a:schemeClr val="bg1"/>
              </a:solidFill>
              <a:latin typeface="Abadi" panose="020B0604020104020204" pitchFamily="34" charset="0"/>
            </a:endParaRPr>
          </a:p>
        </p:txBody>
      </p:sp>
      <p:sp>
        <p:nvSpPr>
          <p:cNvPr id="9" name="TextBox 9">
            <a:extLst>
              <a:ext uri="{FF2B5EF4-FFF2-40B4-BE49-F238E27FC236}">
                <a16:creationId xmlns="" xmlns:a16="http://schemas.microsoft.com/office/drawing/2014/main" xmlns:lc="http://schemas.openxmlformats.org/drawingml/2006/lockedCanvas" id="{A48B934E-615A-4000-BBB1-F06C36EAB89B}"/>
              </a:ext>
            </a:extLst>
          </p:cNvPr>
          <p:cNvSpPr txBox="1"/>
          <p:nvPr/>
        </p:nvSpPr>
        <p:spPr>
          <a:xfrm>
            <a:off x="5718305" y="3950212"/>
            <a:ext cx="5878993"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Create a model object and a dictionary of parameters</a:t>
            </a:r>
          </a:p>
        </p:txBody>
      </p:sp>
      <p:sp>
        <p:nvSpPr>
          <p:cNvPr id="10" name="TextBox 10">
            <a:extLst>
              <a:ext uri="{FF2B5EF4-FFF2-40B4-BE49-F238E27FC236}">
                <a16:creationId xmlns="" xmlns:a16="http://schemas.microsoft.com/office/drawing/2014/main" xmlns:lc="http://schemas.openxmlformats.org/drawingml/2006/lockedCanvas" id="{A95ACF62-F292-4773-99D2-FAF1AA4563B5}"/>
              </a:ext>
            </a:extLst>
          </p:cNvPr>
          <p:cNvSpPr txBox="1"/>
          <p:nvPr/>
        </p:nvSpPr>
        <p:spPr>
          <a:xfrm>
            <a:off x="6071236" y="4535092"/>
            <a:ext cx="5287072"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Gridsearch</a:t>
            </a:r>
            <a:r>
              <a:rPr lang="en-US" dirty="0">
                <a:solidFill>
                  <a:schemeClr val="bg1"/>
                </a:solidFill>
                <a:latin typeface="Abadi" panose="020B0604020104020204" pitchFamily="34" charset="0"/>
              </a:rPr>
              <a:t> to fit the model on the training set and save the model with the best parameters</a:t>
            </a:r>
          </a:p>
        </p:txBody>
      </p:sp>
      <p:sp>
        <p:nvSpPr>
          <p:cNvPr id="11" name="TextBox 11">
            <a:extLst>
              <a:ext uri="{FF2B5EF4-FFF2-40B4-BE49-F238E27FC236}">
                <a16:creationId xmlns="" xmlns:a16="http://schemas.microsoft.com/office/drawing/2014/main" xmlns:lc="http://schemas.openxmlformats.org/drawingml/2006/lockedCanvas" id="{8674ED8C-CC4F-4815-8D97-71D0748B70C1}"/>
              </a:ext>
            </a:extLst>
          </p:cNvPr>
          <p:cNvSpPr txBox="1"/>
          <p:nvPr/>
        </p:nvSpPr>
        <p:spPr>
          <a:xfrm>
            <a:off x="5885540" y="5369626"/>
            <a:ext cx="5647775"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Calculate the accuracy of the model on the test data,  plot the confusion matrix, and compare results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15598" y="5347855"/>
            <a:ext cx="10560804" cy="10793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similar pattern is noticeable across the three launch sites: as flight numbers increase, there appears to be a higher likelihood of successful landings.</a:t>
            </a: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xmlns:lc="http://schemas.openxmlformats.org/drawingml/2006/lockedCanvas" id="{387FB845-E977-4A29-A00F-35B9A3242463}"/>
              </a:ext>
            </a:extLst>
          </p:cNvPr>
          <p:cNvPicPr>
            <a:picLocks noChangeAspect="1"/>
          </p:cNvPicPr>
          <p:nvPr/>
        </p:nvPicPr>
        <p:blipFill>
          <a:blip r:embed="rId3"/>
          <a:stretch>
            <a:fillRect/>
          </a:stretch>
        </p:blipFill>
        <p:spPr>
          <a:xfrm>
            <a:off x="815598" y="1769158"/>
            <a:ext cx="10560804" cy="33196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4946073"/>
            <a:ext cx="10687961" cy="1620982"/>
          </a:xfrm>
          <a:prstGeom prst="rect">
            <a:avLst/>
          </a:prstGeom>
        </p:spPr>
        <p:txBody>
          <a:bodyPr>
            <a:normAutofit/>
          </a:bodyPr>
          <a:lstStyle/>
          <a:p>
            <a:pPr marL="240665" indent="-227965">
              <a:lnSpc>
                <a:spcPct val="100000"/>
              </a:lnSpc>
              <a:spcBef>
                <a:spcPts val="1405"/>
              </a:spcBef>
              <a:buFont typeface="Arial"/>
              <a:buChar char="•"/>
              <a:tabLst>
                <a:tab pos="240665" algn="l"/>
              </a:tabLst>
            </a:pPr>
            <a:r>
              <a:rPr lang="en-US" sz="2200" spc="-120" dirty="0">
                <a:solidFill>
                  <a:srgbClr val="292929"/>
                </a:solidFill>
                <a:latin typeface="Microsoft Sans Serif"/>
                <a:cs typeface="Microsoft Sans Serif"/>
              </a:rPr>
              <a:t>A comparable pattern was noted for the three launch sites: as payload mass increased, there was a tendency for more successful landings to occur.</a:t>
            </a:r>
          </a:p>
          <a:p>
            <a:pPr marL="240665" indent="-227965">
              <a:lnSpc>
                <a:spcPct val="100000"/>
              </a:lnSpc>
              <a:spcBef>
                <a:spcPts val="1405"/>
              </a:spcBef>
              <a:buFont typeface="Arial"/>
              <a:buChar char="•"/>
              <a:tabLst>
                <a:tab pos="240665" algn="l"/>
              </a:tabLst>
            </a:pPr>
            <a:r>
              <a:rPr lang="en-US" sz="2200" dirty="0">
                <a:latin typeface="Microsoft Sans Serif"/>
                <a:cs typeface="Microsoft Sans Serif"/>
              </a:rPr>
              <a:t>The VAFB-SLC launch site did not witness any launches with a payload mass exceeding 10,000 kilograms.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object 6"/>
          <p:cNvPicPr/>
          <p:nvPr/>
        </p:nvPicPr>
        <p:blipFill>
          <a:blip r:embed="rId3" cstate="print"/>
          <a:stretch>
            <a:fillRect/>
          </a:stretch>
        </p:blipFill>
        <p:spPr>
          <a:xfrm>
            <a:off x="901223" y="1450709"/>
            <a:ext cx="10556748" cy="33192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2" y="5153890"/>
            <a:ext cx="10687960" cy="1413165"/>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There </a:t>
            </a:r>
            <a:r>
              <a:rPr lang="en-US" sz="2200" dirty="0">
                <a:solidFill>
                  <a:schemeClr val="accent3">
                    <a:lumMod val="25000"/>
                  </a:schemeClr>
                </a:solidFill>
                <a:latin typeface="Abadi" panose="020B0604020104020204" pitchFamily="34" charset="0"/>
              </a:rPr>
              <a:t>doesn't seem to be a </a:t>
            </a:r>
            <a:r>
              <a:rPr lang="en-US" sz="2200" dirty="0" smtClean="0">
                <a:solidFill>
                  <a:schemeClr val="accent3">
                    <a:lumMod val="25000"/>
                  </a:schemeClr>
                </a:solidFill>
                <a:latin typeface="Abadi" panose="020B0604020104020204" pitchFamily="34" charset="0"/>
              </a:rPr>
              <a:t>relation between </a:t>
            </a:r>
            <a:r>
              <a:rPr lang="en-US" sz="2200" dirty="0">
                <a:solidFill>
                  <a:schemeClr val="accent3">
                    <a:lumMod val="25000"/>
                  </a:schemeClr>
                </a:solidFill>
                <a:latin typeface="Abadi" panose="020B0604020104020204" pitchFamily="34" charset="0"/>
              </a:rPr>
              <a:t>the orbit's altitude and the success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The orbit types with the highest success rates are ES-L1, GEO, HEO, and SSO.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 xmlns:a16="http://schemas.microsoft.com/office/drawing/2014/main" xmlns:lc="http://schemas.openxmlformats.org/drawingml/2006/lockedCanvas" id="{1864FBDE-E058-432C-A152-0D4D8918B61A}"/>
              </a:ext>
            </a:extLst>
          </p:cNvPr>
          <p:cNvPicPr>
            <a:picLocks noChangeAspect="1"/>
          </p:cNvPicPr>
          <p:nvPr/>
        </p:nvPicPr>
        <p:blipFill>
          <a:blip r:embed="rId3"/>
          <a:stretch>
            <a:fillRect/>
          </a:stretch>
        </p:blipFill>
        <p:spPr>
          <a:xfrm>
            <a:off x="770011" y="1586042"/>
            <a:ext cx="10687961" cy="33534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900544" y="4932218"/>
            <a:ext cx="10499737" cy="1494993"/>
          </a:xfrm>
          <a:prstGeom prst="rect">
            <a:avLst/>
          </a:prstGeom>
        </p:spPr>
        <p:txBody>
          <a:bodyPr>
            <a:normAutofit fontScale="70000" lnSpcReduction="20000"/>
          </a:bodyPr>
          <a:lstStyle/>
          <a:p>
            <a:pPr marL="240665" indent="-227965">
              <a:lnSpc>
                <a:spcPct val="100000"/>
              </a:lnSpc>
              <a:spcBef>
                <a:spcPts val="940"/>
              </a:spcBef>
              <a:buFont typeface="Arial"/>
              <a:buChar char="•"/>
              <a:tabLst>
                <a:tab pos="240665" algn="l"/>
              </a:tabLst>
            </a:pPr>
            <a:r>
              <a:rPr lang="en-US" sz="2400" spc="-110" dirty="0">
                <a:solidFill>
                  <a:srgbClr val="292929"/>
                </a:solidFill>
                <a:latin typeface="Microsoft Sans Serif"/>
                <a:cs typeface="Microsoft Sans Serif"/>
              </a:rPr>
              <a:t>In certain orbit types, such as LEO and PO, there was a tendency for the success rate to increase with the flight number. However, for other orbit types like ISS and GTO, no apparent relationship was evident between the success rate and flight number.</a:t>
            </a:r>
          </a:p>
          <a:p>
            <a:pPr marL="240665" indent="-227965">
              <a:lnSpc>
                <a:spcPct val="100000"/>
              </a:lnSpc>
              <a:spcBef>
                <a:spcPts val="940"/>
              </a:spcBef>
              <a:buFont typeface="Arial"/>
              <a:buChar char="•"/>
              <a:tabLst>
                <a:tab pos="240665" algn="l"/>
              </a:tabLst>
            </a:pPr>
            <a:r>
              <a:rPr lang="en-US" sz="2400" dirty="0">
                <a:latin typeface="Microsoft Sans Serif"/>
                <a:cs typeface="Microsoft Sans Serif"/>
              </a:rPr>
              <a:t>The orbit types with the highest success rates, ES-L1, GEO, HEO, and SSO, had a limited number of flights, typically five or fewer, and these flights were relatively recent, with flight numbers exceeding 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object 4"/>
          <p:cNvPicPr/>
          <p:nvPr/>
        </p:nvPicPr>
        <p:blipFill>
          <a:blip r:embed="rId3" cstate="print"/>
          <a:stretch>
            <a:fillRect/>
          </a:stretch>
        </p:blipFill>
        <p:spPr>
          <a:xfrm>
            <a:off x="770011" y="1431660"/>
            <a:ext cx="10608564" cy="33573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5015345"/>
            <a:ext cx="10630270" cy="1565563"/>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orbit types LEO, ISS, and PO appears to increase as the payload mass increases. However, for the GTO orbit, no discernible relationship is evident between the success rate and payload mass</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orbit types with the highest success rates, ES-L1, GEO, HEO, and SSO, tend to have payload masses of approximately 6000 kilograms or less.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 xmlns:a16="http://schemas.microsoft.com/office/drawing/2014/main" xmlns:lc="http://schemas.openxmlformats.org/drawingml/2006/lockedCanvas" id="{E809ECBE-B0CB-4409-8C75-95BB29A2365A}"/>
              </a:ext>
            </a:extLst>
          </p:cNvPr>
          <p:cNvPicPr>
            <a:picLocks noChangeAspect="1"/>
          </p:cNvPicPr>
          <p:nvPr/>
        </p:nvPicPr>
        <p:blipFill>
          <a:blip r:embed="rId3"/>
          <a:stretch>
            <a:fillRect/>
          </a:stretch>
        </p:blipFill>
        <p:spPr>
          <a:xfrm>
            <a:off x="795587" y="1465873"/>
            <a:ext cx="10600825" cy="337207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5664056"/>
            <a:ext cx="10515600" cy="74814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2013, there has been a general upward trend in the average success rate per </a:t>
            </a:r>
            <a:r>
              <a:rPr lang="en-US" sz="2200" dirty="0" smtClean="0">
                <a:solidFill>
                  <a:schemeClr val="accent3">
                    <a:lumMod val="25000"/>
                  </a:schemeClr>
                </a:solidFill>
                <a:latin typeface="Abadi" panose="020B0604020104020204" pitchFamily="34" charset="0"/>
              </a:rPr>
              <a:t>year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object 3"/>
          <p:cNvPicPr/>
          <p:nvPr/>
        </p:nvPicPr>
        <p:blipFill>
          <a:blip r:embed="rId3" cstate="print"/>
          <a:stretch>
            <a:fillRect/>
          </a:stretch>
        </p:blipFill>
        <p:spPr>
          <a:xfrm>
            <a:off x="770011" y="1623060"/>
            <a:ext cx="10515600" cy="361187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240665" indent="-227965">
              <a:lnSpc>
                <a:spcPct val="100000"/>
              </a:lnSpc>
              <a:spcBef>
                <a:spcPts val="1500"/>
              </a:spcBef>
              <a:buFont typeface="Arial"/>
              <a:buChar char="•"/>
              <a:tabLst>
                <a:tab pos="240665" algn="l"/>
              </a:tabLst>
            </a:pPr>
            <a:r>
              <a:rPr lang="en-US" sz="2200" dirty="0">
                <a:solidFill>
                  <a:srgbClr val="292929"/>
                </a:solidFill>
                <a:latin typeface="Microsoft Sans Serif"/>
                <a:cs typeface="Microsoft Sans Serif"/>
              </a:rPr>
              <a:t>Find</a:t>
            </a:r>
            <a:r>
              <a:rPr lang="en-US" sz="2200" spc="-7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the</a:t>
            </a:r>
            <a:r>
              <a:rPr lang="en-US" sz="2200" spc="-45" dirty="0">
                <a:solidFill>
                  <a:srgbClr val="292929"/>
                </a:solidFill>
                <a:latin typeface="Microsoft Sans Serif"/>
                <a:cs typeface="Microsoft Sans Serif"/>
              </a:rPr>
              <a:t> </a:t>
            </a:r>
            <a:r>
              <a:rPr lang="en-US" sz="2200" spc="-110" dirty="0">
                <a:solidFill>
                  <a:srgbClr val="292929"/>
                </a:solidFill>
                <a:latin typeface="Microsoft Sans Serif"/>
                <a:cs typeface="Microsoft Sans Serif"/>
              </a:rPr>
              <a:t>names</a:t>
            </a:r>
            <a:r>
              <a:rPr lang="en-US" sz="2200" spc="-3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of</a:t>
            </a:r>
            <a:r>
              <a:rPr lang="en-US" sz="2200" spc="-4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the</a:t>
            </a:r>
            <a:r>
              <a:rPr lang="en-US" sz="2200" spc="-50" dirty="0">
                <a:solidFill>
                  <a:srgbClr val="292929"/>
                </a:solidFill>
                <a:latin typeface="Microsoft Sans Serif"/>
                <a:cs typeface="Microsoft Sans Serif"/>
              </a:rPr>
              <a:t> </a:t>
            </a:r>
            <a:r>
              <a:rPr lang="en-US" sz="2200" spc="-25" dirty="0">
                <a:solidFill>
                  <a:srgbClr val="292929"/>
                </a:solidFill>
                <a:latin typeface="Microsoft Sans Serif"/>
                <a:cs typeface="Microsoft Sans Serif"/>
              </a:rPr>
              <a:t>unique</a:t>
            </a:r>
            <a:r>
              <a:rPr lang="en-US" sz="2200" spc="-50" dirty="0">
                <a:solidFill>
                  <a:srgbClr val="292929"/>
                </a:solidFill>
                <a:latin typeface="Microsoft Sans Serif"/>
                <a:cs typeface="Microsoft Sans Serif"/>
              </a:rPr>
              <a:t> launch</a:t>
            </a:r>
            <a:r>
              <a:rPr lang="en-US" sz="2200" spc="-60" dirty="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sites</a:t>
            </a:r>
            <a:endParaRPr lang="en-US" sz="2200" dirty="0">
              <a:latin typeface="Microsoft Sans Serif"/>
              <a:cs typeface="Microsoft Sans Serif"/>
            </a:endParaRPr>
          </a:p>
          <a:p>
            <a:pPr marL="240665" indent="-227965">
              <a:lnSpc>
                <a:spcPct val="100000"/>
              </a:lnSpc>
              <a:spcBef>
                <a:spcPts val="1405"/>
              </a:spcBef>
              <a:buFont typeface="Arial"/>
              <a:buChar char="•"/>
              <a:tabLst>
                <a:tab pos="240665" algn="l"/>
              </a:tabLst>
            </a:pPr>
            <a:r>
              <a:rPr lang="en-US" sz="2200" spc="-10" dirty="0">
                <a:solidFill>
                  <a:srgbClr val="292929"/>
                </a:solidFill>
                <a:latin typeface="Microsoft Sans Serif"/>
                <a:cs typeface="Microsoft Sans Serif"/>
              </a:rPr>
              <a:t>SpaceX launches Falcon 9 rockets from the following four launch sites: :</a:t>
            </a:r>
            <a:endParaRPr lang="en-US" sz="2200" dirty="0">
              <a:latin typeface="Microsoft Sans Serif"/>
              <a:cs typeface="Microsoft Sans Serif"/>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object 4"/>
          <p:cNvPicPr/>
          <p:nvPr/>
        </p:nvPicPr>
        <p:blipFill>
          <a:blip r:embed="rId3" cstate="print"/>
          <a:stretch>
            <a:fillRect/>
          </a:stretch>
        </p:blipFill>
        <p:spPr>
          <a:xfrm>
            <a:off x="1130461" y="3058345"/>
            <a:ext cx="2089404" cy="29672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240665" indent="-227965">
              <a:lnSpc>
                <a:spcPct val="100000"/>
              </a:lnSpc>
              <a:spcBef>
                <a:spcPts val="1505"/>
              </a:spcBef>
              <a:buFont typeface="Arial"/>
              <a:buChar char="•"/>
              <a:tabLst>
                <a:tab pos="240665" algn="l"/>
              </a:tabLst>
            </a:pPr>
            <a:r>
              <a:rPr lang="en-US" sz="2200" dirty="0">
                <a:solidFill>
                  <a:srgbClr val="292929"/>
                </a:solidFill>
                <a:latin typeface="Microsoft Sans Serif"/>
                <a:cs typeface="Microsoft Sans Serif"/>
              </a:rPr>
              <a:t>Find</a:t>
            </a:r>
            <a:r>
              <a:rPr lang="en-US" sz="2200" spc="-70" dirty="0">
                <a:solidFill>
                  <a:srgbClr val="292929"/>
                </a:solidFill>
                <a:latin typeface="Microsoft Sans Serif"/>
                <a:cs typeface="Microsoft Sans Serif"/>
              </a:rPr>
              <a:t> </a:t>
            </a:r>
            <a:r>
              <a:rPr lang="en-US" sz="2200" spc="95" dirty="0">
                <a:solidFill>
                  <a:srgbClr val="292929"/>
                </a:solidFill>
                <a:latin typeface="Microsoft Sans Serif"/>
                <a:cs typeface="Microsoft Sans Serif"/>
              </a:rPr>
              <a:t>5</a:t>
            </a:r>
            <a:r>
              <a:rPr lang="en-US" sz="2200" spc="-65" dirty="0">
                <a:solidFill>
                  <a:srgbClr val="292929"/>
                </a:solidFill>
                <a:latin typeface="Microsoft Sans Serif"/>
                <a:cs typeface="Microsoft Sans Serif"/>
              </a:rPr>
              <a:t> </a:t>
            </a:r>
            <a:r>
              <a:rPr lang="en-US" sz="2200" spc="-35" dirty="0">
                <a:solidFill>
                  <a:srgbClr val="292929"/>
                </a:solidFill>
                <a:latin typeface="Microsoft Sans Serif"/>
                <a:cs typeface="Microsoft Sans Serif"/>
              </a:rPr>
              <a:t>records</a:t>
            </a:r>
            <a:r>
              <a:rPr lang="en-US" sz="2200" spc="-40" dirty="0">
                <a:solidFill>
                  <a:srgbClr val="292929"/>
                </a:solidFill>
                <a:latin typeface="Microsoft Sans Serif"/>
                <a:cs typeface="Microsoft Sans Serif"/>
              </a:rPr>
              <a:t> </a:t>
            </a:r>
            <a:r>
              <a:rPr lang="en-US" sz="2200" spc="-35" dirty="0">
                <a:solidFill>
                  <a:srgbClr val="292929"/>
                </a:solidFill>
                <a:latin typeface="Microsoft Sans Serif"/>
                <a:cs typeface="Microsoft Sans Serif"/>
              </a:rPr>
              <a:t>where</a:t>
            </a:r>
            <a:r>
              <a:rPr lang="en-US" sz="2200" spc="-60" dirty="0">
                <a:solidFill>
                  <a:srgbClr val="292929"/>
                </a:solidFill>
                <a:latin typeface="Microsoft Sans Serif"/>
                <a:cs typeface="Microsoft Sans Serif"/>
              </a:rPr>
              <a:t> </a:t>
            </a:r>
            <a:r>
              <a:rPr lang="en-US" sz="2200" spc="-55" dirty="0">
                <a:solidFill>
                  <a:srgbClr val="292929"/>
                </a:solidFill>
                <a:latin typeface="Microsoft Sans Serif"/>
                <a:cs typeface="Microsoft Sans Serif"/>
              </a:rPr>
              <a:t>launch</a:t>
            </a:r>
            <a:r>
              <a:rPr lang="en-US" sz="2200" spc="-75" dirty="0">
                <a:solidFill>
                  <a:srgbClr val="292929"/>
                </a:solidFill>
                <a:latin typeface="Microsoft Sans Serif"/>
                <a:cs typeface="Microsoft Sans Serif"/>
              </a:rPr>
              <a:t> </a:t>
            </a:r>
            <a:r>
              <a:rPr lang="en-US" sz="2200" spc="-25" dirty="0">
                <a:solidFill>
                  <a:srgbClr val="292929"/>
                </a:solidFill>
                <a:latin typeface="Microsoft Sans Serif"/>
                <a:cs typeface="Microsoft Sans Serif"/>
              </a:rPr>
              <a:t>sites</a:t>
            </a:r>
            <a:r>
              <a:rPr lang="en-US" sz="2200" spc="-5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begin</a:t>
            </a:r>
            <a:r>
              <a:rPr lang="en-US" sz="2200" spc="-60"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with</a:t>
            </a:r>
            <a:r>
              <a:rPr lang="en-US" sz="2200" spc="-60" dirty="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`CCA`</a:t>
            </a:r>
            <a:endParaRPr lang="en-US" sz="2200" dirty="0">
              <a:latin typeface="Microsoft Sans Serif"/>
              <a:cs typeface="Microsoft Sans Serif"/>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subsequent five records are associated with the launch site CCAFS LC-40:</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object 4"/>
          <p:cNvPicPr/>
          <p:nvPr/>
        </p:nvPicPr>
        <p:blipFill>
          <a:blip r:embed="rId3" cstate="print"/>
          <a:stretch>
            <a:fillRect/>
          </a:stretch>
        </p:blipFill>
        <p:spPr>
          <a:xfrm>
            <a:off x="770009" y="3144981"/>
            <a:ext cx="10507827" cy="35606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a:t>
            </a:r>
            <a:r>
              <a:rPr lang="en-US" sz="2200" dirty="0" smtClean="0">
                <a:solidFill>
                  <a:schemeClr val="accent3">
                    <a:lumMod val="25000"/>
                  </a:schemeClr>
                </a:solidFill>
                <a:latin typeface="Abadi" panose="020B0604020104020204" pitchFamily="34" charset="0"/>
              </a:rPr>
              <a:t>NASA</a:t>
            </a:r>
          </a:p>
          <a:p>
            <a:pPr marL="355600" indent="-342900">
              <a:lnSpc>
                <a:spcPct val="100000"/>
              </a:lnSpc>
              <a:spcBef>
                <a:spcPts val="1405"/>
              </a:spcBef>
              <a:tabLst>
                <a:tab pos="240665" algn="l"/>
              </a:tabLst>
            </a:pPr>
            <a:r>
              <a:rPr lang="en-US" sz="2200" spc="-20" dirty="0">
                <a:solidFill>
                  <a:srgbClr val="292929"/>
                </a:solidFill>
                <a:latin typeface="Microsoft Sans Serif"/>
                <a:cs typeface="Microsoft Sans Serif"/>
              </a:rPr>
              <a:t>The cumulative payload mass transported by SpaceX rockets.</a:t>
            </a:r>
          </a:p>
          <a:p>
            <a:pPr>
              <a:lnSpc>
                <a:spcPct val="100000"/>
              </a:lnSpc>
              <a:spcBef>
                <a:spcPts val="1400"/>
              </a:spcBef>
            </a:pPr>
            <a:r>
              <a:rPr lang="en-US" sz="2200" dirty="0">
                <a:solidFill>
                  <a:schemeClr val="accent3">
                    <a:lumMod val="25000"/>
                  </a:schemeClr>
                </a:solidFill>
                <a:latin typeface="Abadi" panose="020B0604020104020204" pitchFamily="34" charset="0"/>
              </a:rPr>
              <a:t>For all launches conducted for their NASA (CRS) customer, the total payload mass exceeds 45,000 kilograms</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object 4"/>
          <p:cNvPicPr/>
          <p:nvPr/>
        </p:nvPicPr>
        <p:blipFill>
          <a:blip r:embed="rId3" cstate="print"/>
          <a:stretch>
            <a:fillRect/>
          </a:stretch>
        </p:blipFill>
        <p:spPr>
          <a:xfrm>
            <a:off x="1033248" y="3972306"/>
            <a:ext cx="4059936" cy="104698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5208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Calculate the average payload mass carried by booster version F9 v1.1</a:t>
            </a:r>
          </a:p>
          <a:p>
            <a:pPr marL="240665" indent="-227965">
              <a:lnSpc>
                <a:spcPct val="100000"/>
              </a:lnSpc>
              <a:spcBef>
                <a:spcPts val="1405"/>
              </a:spcBef>
              <a:buFont typeface="Arial"/>
              <a:buChar char="•"/>
              <a:tabLst>
                <a:tab pos="240665" algn="l"/>
              </a:tabLst>
            </a:pPr>
            <a:r>
              <a:rPr lang="en-US" sz="2200" dirty="0">
                <a:latin typeface="Microsoft Sans Serif"/>
                <a:cs typeface="Microsoft Sans Serif"/>
              </a:rPr>
              <a:t>The average payload mass transported by the booster version </a:t>
            </a:r>
            <a:r>
              <a:rPr lang="en-US" sz="2200" dirty="0" smtClean="0">
                <a:latin typeface="Microsoft Sans Serif"/>
                <a:cs typeface="Microsoft Sans Serif"/>
              </a:rPr>
              <a:t>F</a:t>
            </a:r>
            <a:endParaRPr lang="en-US" sz="2200" dirty="0">
              <a:latin typeface="Microsoft Sans Serif"/>
              <a:cs typeface="Microsoft Sans Serif"/>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transported by the booster version F9 v1.1 is slightly above 2900 kilograms.</a:t>
            </a: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object 4"/>
          <p:cNvPicPr/>
          <p:nvPr/>
        </p:nvPicPr>
        <p:blipFill>
          <a:blip r:embed="rId3" cstate="print"/>
          <a:stretch>
            <a:fillRect/>
          </a:stretch>
        </p:blipFill>
        <p:spPr>
          <a:xfrm>
            <a:off x="3583983" y="3931437"/>
            <a:ext cx="4337304" cy="87934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520825"/>
            <a:ext cx="9745589" cy="4351338"/>
          </a:xfrm>
          <a:prstGeom prst="rect">
            <a:avLst/>
          </a:prstGeom>
        </p:spPr>
        <p:txBody>
          <a:bodyPr lIns="91440" tIns="45720" rIns="91440" bIns="45720" anchor="t">
            <a:normAutofit/>
          </a:bodyPr>
          <a:lstStyle/>
          <a:p>
            <a:pPr>
              <a:lnSpc>
                <a:spcPct val="100000"/>
              </a:lnSpc>
              <a:spcBef>
                <a:spcPts val="1400"/>
              </a:spcBef>
            </a:pPr>
            <a:r>
              <a:rPr lang="en-US" spc="-30" dirty="0">
                <a:solidFill>
                  <a:srgbClr val="292929"/>
                </a:solidFill>
                <a:latin typeface="Microsoft Sans Serif"/>
                <a:cs typeface="Microsoft Sans Serif"/>
              </a:rPr>
              <a:t>Find the dates of the first successful landing outcome on ground pad</a:t>
            </a:r>
          </a:p>
          <a:p>
            <a:pPr>
              <a:lnSpc>
                <a:spcPct val="100000"/>
              </a:lnSpc>
              <a:spcBef>
                <a:spcPts val="1400"/>
              </a:spcBef>
            </a:pPr>
            <a:r>
              <a:rPr lang="en-US" spc="-30" dirty="0">
                <a:solidFill>
                  <a:srgbClr val="292929"/>
                </a:solidFill>
                <a:latin typeface="Microsoft Sans Serif"/>
                <a:cs typeface="Microsoft Sans Serif"/>
              </a:rPr>
              <a:t>T</a:t>
            </a:r>
            <a:r>
              <a:rPr lang="en-US" spc="-30" dirty="0" smtClean="0">
                <a:solidFill>
                  <a:srgbClr val="292929"/>
                </a:solidFill>
                <a:latin typeface="Microsoft Sans Serif"/>
                <a:cs typeface="Microsoft Sans Serif"/>
              </a:rPr>
              <a:t>he </a:t>
            </a:r>
            <a:r>
              <a:rPr lang="en-US" spc="-30" dirty="0">
                <a:solidFill>
                  <a:srgbClr val="292929"/>
                </a:solidFill>
                <a:latin typeface="Microsoft Sans Serif"/>
                <a:cs typeface="Microsoft Sans Serif"/>
              </a:rPr>
              <a:t>date of the first successful landing outcome on a ground pad was indeed December 22nd, </a:t>
            </a:r>
            <a:r>
              <a:rPr lang="en-US" spc="-30" dirty="0" smtClean="0">
                <a:solidFill>
                  <a:srgbClr val="292929"/>
                </a:solidFill>
                <a:latin typeface="Microsoft Sans Serif"/>
                <a:cs typeface="Microsoft Sans Serif"/>
              </a:rPr>
              <a:t>2015</a:t>
            </a:r>
            <a:endParaRPr lang="en-US" spc="-30" dirty="0">
              <a:solidFill>
                <a:srgbClr val="292929"/>
              </a:solidFill>
              <a:latin typeface="Microsoft Sans Serif"/>
              <a:cs typeface="Microsoft Sans Serif"/>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object 4"/>
          <p:cNvPicPr/>
          <p:nvPr/>
        </p:nvPicPr>
        <p:blipFill>
          <a:blip r:embed="rId3" cstate="print"/>
          <a:stretch>
            <a:fillRect/>
          </a:stretch>
        </p:blipFill>
        <p:spPr>
          <a:xfrm>
            <a:off x="1478464" y="3955266"/>
            <a:ext cx="1894332" cy="11780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520825"/>
            <a:ext cx="9745589" cy="4351338"/>
          </a:xfrm>
          <a:prstGeom prst="rect">
            <a:avLst/>
          </a:prstGeom>
        </p:spPr>
        <p:txBody>
          <a:bodyPr lIns="91440" tIns="45720" rIns="91440" bIns="45720" anchor="t">
            <a:normAutofit/>
          </a:bodyPr>
          <a:lstStyle/>
          <a:p>
            <a:pPr marL="241300" marR="5080">
              <a:lnSpc>
                <a:spcPct val="100000"/>
              </a:lnSpc>
              <a:spcBef>
                <a:spcPts val="1405"/>
              </a:spcBef>
              <a:buFont typeface="Arial"/>
              <a:buChar char="•"/>
              <a:tabLst>
                <a:tab pos="241300" algn="l"/>
              </a:tabLst>
            </a:pPr>
            <a:r>
              <a:rPr lang="en-US" sz="2400" spc="-120" dirty="0" smtClean="0"/>
              <a:t>List  </a:t>
            </a:r>
            <a:r>
              <a:rPr lang="en-US" sz="2400" spc="-120" dirty="0"/>
              <a:t>the names of the boosters that have achieved successful landings on a drone ship and had a payload mass greater than 4000 but less than 6000 kilograms.</a:t>
            </a:r>
          </a:p>
          <a:p>
            <a:pPr>
              <a:lnSpc>
                <a:spcPct val="100000"/>
              </a:lnSpc>
              <a:spcBef>
                <a:spcPts val="1400"/>
              </a:spcBef>
            </a:pPr>
            <a:r>
              <a:rPr lang="en-US" sz="2200" dirty="0">
                <a:solidFill>
                  <a:schemeClr val="accent3">
                    <a:lumMod val="25000"/>
                  </a:schemeClr>
                </a:solidFill>
                <a:latin typeface="Abadi" panose="020B0604020104020204" pitchFamily="34" charset="0"/>
              </a:rPr>
              <a:t>The subsequent four booster versions, which carried payload masses greater than 4000 kilograms but less than 6000 kilograms, have achieved successful landings on drone ships:</a:t>
            </a: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object 4"/>
          <p:cNvPicPr/>
          <p:nvPr/>
        </p:nvPicPr>
        <p:blipFill>
          <a:blip r:embed="rId3" cstate="print"/>
          <a:stretch>
            <a:fillRect/>
          </a:stretch>
        </p:blipFill>
        <p:spPr>
          <a:xfrm>
            <a:off x="1086611" y="3691771"/>
            <a:ext cx="4532376" cy="259689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371601"/>
            <a:ext cx="6406644" cy="518160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tx1"/>
                </a:solidFill>
                <a:latin typeface="Abadi"/>
              </a:rPr>
              <a:t>Summary </a:t>
            </a:r>
            <a:r>
              <a:rPr lang="en-US" sz="2200" dirty="0">
                <a:solidFill>
                  <a:schemeClr val="tx1"/>
                </a:solidFill>
                <a:latin typeface="Abadi"/>
              </a:rPr>
              <a:t>of methodologies </a:t>
            </a:r>
            <a:endParaRPr lang="en-US" sz="2200" dirty="0" smtClean="0">
              <a:solidFill>
                <a:schemeClr val="tx1"/>
              </a:solidFill>
              <a:latin typeface="Abadi"/>
            </a:endParaRPr>
          </a:p>
          <a:p>
            <a:pPr lvl="1">
              <a:lnSpc>
                <a:spcPct val="100000"/>
              </a:lnSpc>
              <a:spcBef>
                <a:spcPts val="1400"/>
              </a:spcBef>
            </a:pPr>
            <a:r>
              <a:rPr lang="en-US" sz="1800" dirty="0" smtClean="0">
                <a:solidFill>
                  <a:schemeClr val="tx1"/>
                </a:solidFill>
                <a:latin typeface="Abadi"/>
              </a:rPr>
              <a:t>Data </a:t>
            </a:r>
            <a:r>
              <a:rPr lang="en-US" sz="1800" dirty="0">
                <a:solidFill>
                  <a:schemeClr val="tx1"/>
                </a:solidFill>
                <a:latin typeface="Abadi"/>
              </a:rPr>
              <a:t>Collection through API </a:t>
            </a:r>
            <a:r>
              <a:rPr lang="en-US" sz="1800" dirty="0" smtClean="0">
                <a:solidFill>
                  <a:schemeClr val="tx1"/>
                </a:solidFill>
                <a:latin typeface="Abadi"/>
              </a:rPr>
              <a:t> </a:t>
            </a:r>
          </a:p>
          <a:p>
            <a:pPr lvl="1">
              <a:lnSpc>
                <a:spcPct val="100000"/>
              </a:lnSpc>
              <a:spcBef>
                <a:spcPts val="1400"/>
              </a:spcBef>
            </a:pPr>
            <a:r>
              <a:rPr lang="en-US" sz="1800" dirty="0" smtClean="0">
                <a:solidFill>
                  <a:schemeClr val="tx1"/>
                </a:solidFill>
                <a:latin typeface="Abadi"/>
              </a:rPr>
              <a:t>Data </a:t>
            </a:r>
            <a:r>
              <a:rPr lang="en-US" sz="1800" dirty="0">
                <a:solidFill>
                  <a:schemeClr val="tx1"/>
                </a:solidFill>
                <a:latin typeface="Abadi"/>
              </a:rPr>
              <a:t>Collection with Web Scraping </a:t>
            </a:r>
            <a:endParaRPr lang="en-US" sz="1800" dirty="0" smtClean="0">
              <a:solidFill>
                <a:schemeClr val="tx1"/>
              </a:solidFill>
              <a:latin typeface="Abadi"/>
            </a:endParaRPr>
          </a:p>
          <a:p>
            <a:pPr lvl="1">
              <a:lnSpc>
                <a:spcPct val="100000"/>
              </a:lnSpc>
              <a:spcBef>
                <a:spcPts val="1400"/>
              </a:spcBef>
            </a:pPr>
            <a:r>
              <a:rPr lang="en-US" sz="1800" dirty="0" smtClean="0">
                <a:solidFill>
                  <a:schemeClr val="tx1"/>
                </a:solidFill>
                <a:latin typeface="Abadi"/>
              </a:rPr>
              <a:t>Data </a:t>
            </a:r>
            <a:r>
              <a:rPr lang="en-US" sz="1800" dirty="0">
                <a:solidFill>
                  <a:schemeClr val="tx1"/>
                </a:solidFill>
                <a:latin typeface="Abadi"/>
              </a:rPr>
              <a:t>Wrangling </a:t>
            </a:r>
            <a:endParaRPr lang="en-US" sz="1800" dirty="0" smtClean="0">
              <a:solidFill>
                <a:schemeClr val="tx1"/>
              </a:solidFill>
              <a:latin typeface="Abadi"/>
            </a:endParaRPr>
          </a:p>
          <a:p>
            <a:pPr lvl="1">
              <a:lnSpc>
                <a:spcPct val="100000"/>
              </a:lnSpc>
              <a:spcBef>
                <a:spcPts val="1400"/>
              </a:spcBef>
            </a:pPr>
            <a:r>
              <a:rPr lang="en-US" sz="1800" dirty="0" smtClean="0">
                <a:solidFill>
                  <a:schemeClr val="tx1"/>
                </a:solidFill>
                <a:latin typeface="Abadi"/>
              </a:rPr>
              <a:t>Exploratory </a:t>
            </a:r>
            <a:r>
              <a:rPr lang="en-US" sz="1800" dirty="0">
                <a:solidFill>
                  <a:schemeClr val="tx1"/>
                </a:solidFill>
                <a:latin typeface="Abadi"/>
              </a:rPr>
              <a:t>Data Analysis with SQL </a:t>
            </a:r>
            <a:endParaRPr lang="en-US" sz="1800" dirty="0" smtClean="0">
              <a:solidFill>
                <a:schemeClr val="tx1"/>
              </a:solidFill>
              <a:latin typeface="Abadi"/>
            </a:endParaRPr>
          </a:p>
          <a:p>
            <a:pPr lvl="1">
              <a:lnSpc>
                <a:spcPct val="100000"/>
              </a:lnSpc>
              <a:spcBef>
                <a:spcPts val="1400"/>
              </a:spcBef>
            </a:pPr>
            <a:r>
              <a:rPr lang="en-US" sz="1800" dirty="0" smtClean="0">
                <a:solidFill>
                  <a:schemeClr val="tx1"/>
                </a:solidFill>
                <a:latin typeface="Abadi"/>
              </a:rPr>
              <a:t>Exploratory </a:t>
            </a:r>
            <a:r>
              <a:rPr lang="en-US" sz="1800" dirty="0">
                <a:solidFill>
                  <a:schemeClr val="tx1"/>
                </a:solidFill>
                <a:latin typeface="Abadi"/>
              </a:rPr>
              <a:t>Data Analysis with Data Visualization </a:t>
            </a:r>
            <a:r>
              <a:rPr lang="en-US" sz="1800" dirty="0" smtClean="0">
                <a:solidFill>
                  <a:schemeClr val="tx1"/>
                </a:solidFill>
                <a:latin typeface="Abadi"/>
              </a:rPr>
              <a:t> </a:t>
            </a:r>
          </a:p>
          <a:p>
            <a:pPr lvl="1">
              <a:lnSpc>
                <a:spcPct val="100000"/>
              </a:lnSpc>
              <a:spcBef>
                <a:spcPts val="1400"/>
              </a:spcBef>
            </a:pPr>
            <a:r>
              <a:rPr lang="en-US" sz="1800" dirty="0" smtClean="0">
                <a:solidFill>
                  <a:schemeClr val="tx1"/>
                </a:solidFill>
                <a:latin typeface="Abadi"/>
              </a:rPr>
              <a:t>Interactive </a:t>
            </a:r>
            <a:r>
              <a:rPr lang="en-US" sz="1800" dirty="0">
                <a:solidFill>
                  <a:schemeClr val="tx1"/>
                </a:solidFill>
                <a:latin typeface="Abadi"/>
              </a:rPr>
              <a:t>Visual Analytics with Folium </a:t>
            </a:r>
            <a:r>
              <a:rPr lang="en-US" sz="1800" dirty="0" smtClean="0">
                <a:solidFill>
                  <a:schemeClr val="tx1"/>
                </a:solidFill>
                <a:latin typeface="Abadi"/>
              </a:rPr>
              <a:t> </a:t>
            </a:r>
          </a:p>
          <a:p>
            <a:pPr lvl="1">
              <a:lnSpc>
                <a:spcPct val="100000"/>
              </a:lnSpc>
              <a:spcBef>
                <a:spcPts val="1400"/>
              </a:spcBef>
            </a:pPr>
            <a:r>
              <a:rPr lang="en-US" sz="1800" dirty="0" smtClean="0">
                <a:solidFill>
                  <a:schemeClr val="tx1"/>
                </a:solidFill>
                <a:latin typeface="Abadi"/>
              </a:rPr>
              <a:t>Machine </a:t>
            </a:r>
            <a:r>
              <a:rPr lang="en-US" sz="1800" dirty="0">
                <a:solidFill>
                  <a:schemeClr val="tx1"/>
                </a:solidFill>
                <a:latin typeface="Abadi"/>
              </a:rPr>
              <a:t>Learning Prediction </a:t>
            </a:r>
            <a:r>
              <a:rPr lang="en-US" sz="1800" dirty="0" smtClean="0">
                <a:solidFill>
                  <a:schemeClr val="tx1"/>
                </a:solidFill>
                <a:latin typeface="Abadi"/>
              </a:rPr>
              <a:t> </a:t>
            </a:r>
          </a:p>
          <a:p>
            <a:pPr>
              <a:lnSpc>
                <a:spcPct val="100000"/>
              </a:lnSpc>
              <a:spcBef>
                <a:spcPts val="1400"/>
              </a:spcBef>
            </a:pPr>
            <a:r>
              <a:rPr lang="en-US" sz="2200" dirty="0" smtClean="0">
                <a:solidFill>
                  <a:schemeClr val="tx1"/>
                </a:solidFill>
                <a:latin typeface="Abadi"/>
              </a:rPr>
              <a:t>Summary </a:t>
            </a:r>
            <a:r>
              <a:rPr lang="en-US" sz="2200" dirty="0">
                <a:solidFill>
                  <a:schemeClr val="tx1"/>
                </a:solidFill>
                <a:latin typeface="Abadi"/>
              </a:rPr>
              <a:t>of all results </a:t>
            </a:r>
            <a:r>
              <a:rPr lang="en-US" sz="2200" dirty="0" smtClean="0">
                <a:solidFill>
                  <a:schemeClr val="tx1"/>
                </a:solidFill>
                <a:latin typeface="Abadi"/>
              </a:rPr>
              <a:t> </a:t>
            </a:r>
          </a:p>
          <a:p>
            <a:pPr lvl="1">
              <a:lnSpc>
                <a:spcPct val="100000"/>
              </a:lnSpc>
              <a:spcBef>
                <a:spcPts val="1400"/>
              </a:spcBef>
            </a:pPr>
            <a:r>
              <a:rPr lang="en-US" sz="1800" dirty="0" smtClean="0">
                <a:solidFill>
                  <a:schemeClr val="tx1"/>
                </a:solidFill>
                <a:latin typeface="Abadi"/>
              </a:rPr>
              <a:t>Exploratory </a:t>
            </a:r>
            <a:r>
              <a:rPr lang="en-US" sz="1800" dirty="0">
                <a:solidFill>
                  <a:schemeClr val="tx1"/>
                </a:solidFill>
                <a:latin typeface="Abadi"/>
              </a:rPr>
              <a:t>Data Analysis result </a:t>
            </a:r>
            <a:endParaRPr lang="en-US" sz="1800" dirty="0" smtClean="0">
              <a:solidFill>
                <a:schemeClr val="tx1"/>
              </a:solidFill>
              <a:latin typeface="Abadi"/>
            </a:endParaRPr>
          </a:p>
          <a:p>
            <a:pPr lvl="1">
              <a:lnSpc>
                <a:spcPct val="100000"/>
              </a:lnSpc>
              <a:spcBef>
                <a:spcPts val="1400"/>
              </a:spcBef>
            </a:pPr>
            <a:r>
              <a:rPr lang="en-US" sz="1800" dirty="0" smtClean="0">
                <a:solidFill>
                  <a:schemeClr val="tx1"/>
                </a:solidFill>
                <a:latin typeface="Abadi"/>
              </a:rPr>
              <a:t>Interactive </a:t>
            </a:r>
            <a:r>
              <a:rPr lang="en-US" sz="1800" dirty="0">
                <a:solidFill>
                  <a:schemeClr val="tx1"/>
                </a:solidFill>
                <a:latin typeface="Abadi"/>
              </a:rPr>
              <a:t>analytics in </a:t>
            </a:r>
            <a:r>
              <a:rPr lang="en-US" sz="1800" dirty="0" smtClean="0">
                <a:solidFill>
                  <a:schemeClr val="tx1"/>
                </a:solidFill>
                <a:latin typeface="Abadi"/>
              </a:rPr>
              <a:t>screenshots </a:t>
            </a:r>
          </a:p>
          <a:p>
            <a:pPr lvl="1">
              <a:lnSpc>
                <a:spcPct val="100000"/>
              </a:lnSpc>
              <a:spcBef>
                <a:spcPts val="1400"/>
              </a:spcBef>
            </a:pPr>
            <a:r>
              <a:rPr lang="en-US" sz="1800" dirty="0" smtClean="0">
                <a:solidFill>
                  <a:schemeClr val="tx1"/>
                </a:solidFill>
                <a:latin typeface="Abadi"/>
              </a:rPr>
              <a:t>Predictive </a:t>
            </a:r>
            <a:r>
              <a:rPr lang="en-US" sz="1800" dirty="0">
                <a:solidFill>
                  <a:schemeClr val="tx1"/>
                </a:solidFill>
                <a:latin typeface="Abadi"/>
              </a:rPr>
              <a:t>Analytics result </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506971"/>
            <a:ext cx="9745589" cy="4351338"/>
          </a:xfrm>
          <a:prstGeom prst="rect">
            <a:avLst/>
          </a:prstGeom>
        </p:spPr>
        <p:txBody>
          <a:bodyPr>
            <a:normAutofit/>
          </a:bodyPr>
          <a:lstStyle/>
          <a:p>
            <a:pPr marL="240665" indent="-227965">
              <a:lnSpc>
                <a:spcPct val="100000"/>
              </a:lnSpc>
              <a:spcBef>
                <a:spcPts val="1500"/>
              </a:spcBef>
              <a:buFont typeface="Arial"/>
              <a:buChar char="•"/>
              <a:tabLst>
                <a:tab pos="240665" algn="l"/>
              </a:tabLst>
            </a:pPr>
            <a:r>
              <a:rPr lang="en-US" sz="2200" spc="-90" dirty="0">
                <a:solidFill>
                  <a:srgbClr val="292929"/>
                </a:solidFill>
                <a:latin typeface="Microsoft Sans Serif"/>
                <a:cs typeface="Microsoft Sans Serif"/>
              </a:rPr>
              <a:t>Calculate</a:t>
            </a:r>
            <a:r>
              <a:rPr lang="en-US" sz="2200" spc="-3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the</a:t>
            </a:r>
            <a:r>
              <a:rPr lang="en-US" sz="2200" spc="-20"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total</a:t>
            </a:r>
            <a:r>
              <a:rPr lang="en-US" sz="2200" spc="-15" dirty="0">
                <a:solidFill>
                  <a:srgbClr val="292929"/>
                </a:solidFill>
                <a:latin typeface="Microsoft Sans Serif"/>
                <a:cs typeface="Microsoft Sans Serif"/>
              </a:rPr>
              <a:t> </a:t>
            </a:r>
            <a:r>
              <a:rPr lang="en-US" sz="2200" spc="-45" dirty="0">
                <a:solidFill>
                  <a:srgbClr val="292929"/>
                </a:solidFill>
                <a:latin typeface="Microsoft Sans Serif"/>
                <a:cs typeface="Microsoft Sans Serif"/>
              </a:rPr>
              <a:t>number</a:t>
            </a:r>
            <a:r>
              <a:rPr lang="en-US" sz="2200" spc="-20"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of</a:t>
            </a:r>
            <a:r>
              <a:rPr lang="en-US" sz="2200" spc="-25" dirty="0">
                <a:solidFill>
                  <a:srgbClr val="292929"/>
                </a:solidFill>
                <a:latin typeface="Microsoft Sans Serif"/>
                <a:cs typeface="Microsoft Sans Serif"/>
              </a:rPr>
              <a:t> </a:t>
            </a:r>
            <a:r>
              <a:rPr lang="en-US" sz="2200" spc="-95" dirty="0">
                <a:solidFill>
                  <a:srgbClr val="292929"/>
                </a:solidFill>
                <a:latin typeface="Microsoft Sans Serif"/>
                <a:cs typeface="Microsoft Sans Serif"/>
              </a:rPr>
              <a:t>successful</a:t>
            </a:r>
            <a:r>
              <a:rPr lang="en-US" sz="2200" spc="-2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and</a:t>
            </a:r>
            <a:r>
              <a:rPr lang="en-US" sz="2200" spc="-35" dirty="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failed</a:t>
            </a:r>
            <a:r>
              <a:rPr lang="en-US" sz="2200" spc="-35" dirty="0">
                <a:solidFill>
                  <a:srgbClr val="292929"/>
                </a:solidFill>
                <a:latin typeface="Microsoft Sans Serif"/>
                <a:cs typeface="Microsoft Sans Serif"/>
              </a:rPr>
              <a:t> </a:t>
            </a:r>
            <a:r>
              <a:rPr lang="en-US" sz="2200" spc="-40" dirty="0">
                <a:solidFill>
                  <a:srgbClr val="292929"/>
                </a:solidFill>
                <a:latin typeface="Microsoft Sans Serif"/>
                <a:cs typeface="Microsoft Sans Serif"/>
              </a:rPr>
              <a:t>mission</a:t>
            </a:r>
            <a:r>
              <a:rPr lang="en-US" sz="2200" spc="-20" dirty="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outcomes</a:t>
            </a:r>
            <a:endParaRPr lang="en-US" sz="2200" dirty="0">
              <a:latin typeface="Microsoft Sans Serif"/>
              <a:cs typeface="Microsoft Sans Serif"/>
            </a:endParaRPr>
          </a:p>
          <a:p>
            <a:pPr>
              <a:lnSpc>
                <a:spcPct val="100000"/>
              </a:lnSpc>
              <a:spcBef>
                <a:spcPts val="1400"/>
              </a:spcBef>
            </a:pPr>
            <a:r>
              <a:rPr lang="en-US" sz="2200" dirty="0">
                <a:solidFill>
                  <a:schemeClr val="accent3">
                    <a:lumMod val="25000"/>
                  </a:schemeClr>
                </a:solidFill>
                <a:latin typeface="Abadi" panose="020B0604020104020204" pitchFamily="34" charset="0"/>
              </a:rPr>
              <a:t>The mission outcomes of SpaceX launches have predominantly been successful, with the exception of one case, which resulted in a failure during flight.</a:t>
            </a: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object 4"/>
          <p:cNvPicPr/>
          <p:nvPr/>
        </p:nvPicPr>
        <p:blipFill>
          <a:blip r:embed="rId3" cstate="print"/>
          <a:stretch>
            <a:fillRect/>
          </a:stretch>
        </p:blipFill>
        <p:spPr>
          <a:xfrm>
            <a:off x="894701" y="3209597"/>
            <a:ext cx="4722876" cy="26487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4896499" cy="4351338"/>
          </a:xfrm>
          <a:prstGeom prst="rect">
            <a:avLst/>
          </a:prstGeom>
        </p:spPr>
        <p:txBody>
          <a:bodyPr>
            <a:normAutofit/>
          </a:bodyPr>
          <a:lstStyle/>
          <a:p>
            <a:pPr marL="241300" marR="5080">
              <a:lnSpc>
                <a:spcPct val="100000"/>
              </a:lnSpc>
              <a:spcBef>
                <a:spcPts val="95"/>
              </a:spcBef>
              <a:buFont typeface="Arial"/>
              <a:buChar char="•"/>
              <a:tabLst>
                <a:tab pos="241300" algn="l"/>
              </a:tabLst>
            </a:pPr>
            <a:r>
              <a:rPr lang="en-US" sz="2200" dirty="0">
                <a:solidFill>
                  <a:srgbClr val="292929"/>
                </a:solidFill>
                <a:latin typeface="Microsoft Sans Serif"/>
                <a:cs typeface="Microsoft Sans Serif"/>
              </a:rPr>
              <a:t>List</a:t>
            </a:r>
            <a:r>
              <a:rPr lang="en-US" sz="2200" spc="-3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the</a:t>
            </a:r>
            <a:r>
              <a:rPr lang="en-US" sz="2200" spc="-35" dirty="0">
                <a:solidFill>
                  <a:srgbClr val="292929"/>
                </a:solidFill>
                <a:latin typeface="Microsoft Sans Serif"/>
                <a:cs typeface="Microsoft Sans Serif"/>
              </a:rPr>
              <a:t> </a:t>
            </a:r>
            <a:r>
              <a:rPr lang="en-US" sz="2200" spc="-105" dirty="0">
                <a:solidFill>
                  <a:srgbClr val="292929"/>
                </a:solidFill>
                <a:latin typeface="Microsoft Sans Serif"/>
                <a:cs typeface="Microsoft Sans Serif"/>
              </a:rPr>
              <a:t>names</a:t>
            </a:r>
            <a:r>
              <a:rPr lang="en-US" sz="2200" spc="-3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of</a:t>
            </a:r>
            <a:r>
              <a:rPr lang="en-US" sz="2200" spc="-40"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the</a:t>
            </a:r>
            <a:r>
              <a:rPr lang="en-US" sz="2200" spc="-35" dirty="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booster</a:t>
            </a:r>
            <a:r>
              <a:rPr lang="en-US" sz="2200" spc="-20" dirty="0">
                <a:solidFill>
                  <a:srgbClr val="292929"/>
                </a:solidFill>
                <a:latin typeface="Microsoft Sans Serif"/>
                <a:cs typeface="Microsoft Sans Serif"/>
              </a:rPr>
              <a:t> </a:t>
            </a:r>
            <a:r>
              <a:rPr lang="en-US" sz="2200" spc="-35" dirty="0">
                <a:solidFill>
                  <a:srgbClr val="292929"/>
                </a:solidFill>
                <a:latin typeface="Microsoft Sans Serif"/>
                <a:cs typeface="Microsoft Sans Serif"/>
              </a:rPr>
              <a:t>which </a:t>
            </a:r>
            <a:r>
              <a:rPr lang="en-US" sz="2200" spc="-70" dirty="0">
                <a:solidFill>
                  <a:srgbClr val="292929"/>
                </a:solidFill>
                <a:latin typeface="Microsoft Sans Serif"/>
                <a:cs typeface="Microsoft Sans Serif"/>
              </a:rPr>
              <a:t>have</a:t>
            </a:r>
            <a:r>
              <a:rPr lang="en-US" sz="2200" spc="-55" dirty="0">
                <a:solidFill>
                  <a:srgbClr val="292929"/>
                </a:solidFill>
                <a:latin typeface="Microsoft Sans Serif"/>
                <a:cs typeface="Microsoft Sans Serif"/>
              </a:rPr>
              <a:t> </a:t>
            </a:r>
            <a:r>
              <a:rPr lang="en-US" sz="2200" spc="-25" dirty="0">
                <a:solidFill>
                  <a:srgbClr val="292929"/>
                </a:solidFill>
                <a:latin typeface="Microsoft Sans Serif"/>
                <a:cs typeface="Microsoft Sans Serif"/>
              </a:rPr>
              <a:t>carried</a:t>
            </a:r>
            <a:r>
              <a:rPr lang="en-US" sz="2200" spc="-4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the</a:t>
            </a:r>
            <a:r>
              <a:rPr lang="en-US" sz="2200" spc="-45" dirty="0">
                <a:solidFill>
                  <a:srgbClr val="292929"/>
                </a:solidFill>
                <a:latin typeface="Microsoft Sans Serif"/>
                <a:cs typeface="Microsoft Sans Serif"/>
              </a:rPr>
              <a:t> </a:t>
            </a:r>
            <a:r>
              <a:rPr lang="en-US" sz="2200" spc="-85" dirty="0">
                <a:solidFill>
                  <a:srgbClr val="292929"/>
                </a:solidFill>
                <a:latin typeface="Microsoft Sans Serif"/>
                <a:cs typeface="Microsoft Sans Serif"/>
              </a:rPr>
              <a:t>maximum</a:t>
            </a:r>
            <a:r>
              <a:rPr lang="en-US" sz="2200" spc="-60" dirty="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payload </a:t>
            </a:r>
            <a:r>
              <a:rPr lang="en-US" sz="2200" spc="-20" dirty="0" smtClean="0">
                <a:solidFill>
                  <a:srgbClr val="292929"/>
                </a:solidFill>
                <a:latin typeface="Microsoft Sans Serif"/>
                <a:cs typeface="Microsoft Sans Serif"/>
              </a:rPr>
              <a:t>mass</a:t>
            </a:r>
          </a:p>
          <a:p>
            <a:pPr marL="241300" marR="5080">
              <a:lnSpc>
                <a:spcPct val="100000"/>
              </a:lnSpc>
              <a:spcBef>
                <a:spcPts val="95"/>
              </a:spcBef>
              <a:buFont typeface="Arial"/>
              <a:buChar char="•"/>
              <a:tabLst>
                <a:tab pos="241300" algn="l"/>
              </a:tabLst>
            </a:pPr>
            <a:r>
              <a:rPr lang="en-US" sz="2200" dirty="0">
                <a:latin typeface="Microsoft Sans Serif"/>
                <a:cs typeface="Microsoft Sans Serif"/>
              </a:rPr>
              <a:t>The table on the right lists 12 booster versions, each of which has transported the maximum payload mass.</a:t>
            </a: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object 4"/>
          <p:cNvPicPr/>
          <p:nvPr/>
        </p:nvPicPr>
        <p:blipFill>
          <a:blip r:embed="rId3" cstate="print"/>
          <a:stretch>
            <a:fillRect/>
          </a:stretch>
        </p:blipFill>
        <p:spPr>
          <a:xfrm>
            <a:off x="6388262" y="1361278"/>
            <a:ext cx="1632204" cy="527151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506970"/>
            <a:ext cx="9745589" cy="2330739"/>
          </a:xfrm>
          <a:prstGeom prst="rect">
            <a:avLst/>
          </a:prstGeom>
        </p:spPr>
        <p:txBody>
          <a:bodyPr lIns="91440" tIns="45720" rIns="91440" bIns="45720" anchor="t">
            <a:normAutofit/>
          </a:bodyPr>
          <a:lstStyle/>
          <a:p>
            <a:pPr marL="241300" marR="5080">
              <a:lnSpc>
                <a:spcPct val="100000"/>
              </a:lnSpc>
              <a:spcBef>
                <a:spcPts val="95"/>
              </a:spcBef>
              <a:buFont typeface="Arial"/>
              <a:buChar char="•"/>
              <a:tabLst>
                <a:tab pos="241300" algn="l"/>
              </a:tabLst>
            </a:pPr>
            <a:r>
              <a:rPr lang="en-US" sz="2200" dirty="0" smtClean="0">
                <a:solidFill>
                  <a:srgbClr val="292929"/>
                </a:solidFill>
                <a:latin typeface="Microsoft Sans Serif"/>
                <a:cs typeface="Microsoft Sans Serif"/>
              </a:rPr>
              <a:t>List </a:t>
            </a:r>
            <a:r>
              <a:rPr lang="en-US" sz="2200" dirty="0">
                <a:solidFill>
                  <a:srgbClr val="292929"/>
                </a:solidFill>
                <a:latin typeface="Microsoft Sans Serif"/>
                <a:cs typeface="Microsoft Sans Serif"/>
              </a:rPr>
              <a:t>the records containing information about the month, failure in landing outcomes on a drone ship, booster version, and launch site for the year 2015.</a:t>
            </a:r>
            <a:endParaRPr lang="en-US" sz="2200" dirty="0" smtClean="0">
              <a:solidFill>
                <a:srgbClr val="292929"/>
              </a:solidFill>
              <a:latin typeface="Microsoft Sans Serif"/>
              <a:cs typeface="Microsoft Sans Serif"/>
            </a:endParaRPr>
          </a:p>
          <a:p>
            <a:pPr marL="241300" marR="5080">
              <a:lnSpc>
                <a:spcPct val="100000"/>
              </a:lnSpc>
              <a:spcBef>
                <a:spcPts val="95"/>
              </a:spcBef>
              <a:buFont typeface="Arial"/>
              <a:buChar char="•"/>
              <a:tabLst>
                <a:tab pos="241300" algn="l"/>
              </a:tabLst>
            </a:pPr>
            <a:r>
              <a:rPr lang="en-US" sz="2200" dirty="0" smtClean="0">
                <a:solidFill>
                  <a:srgbClr val="292929"/>
                </a:solidFill>
                <a:latin typeface="Microsoft Sans Serif"/>
                <a:cs typeface="Microsoft Sans Serif"/>
              </a:rPr>
              <a:t>During </a:t>
            </a:r>
            <a:r>
              <a:rPr lang="en-US" sz="2200" dirty="0">
                <a:solidFill>
                  <a:srgbClr val="292929"/>
                </a:solidFill>
                <a:latin typeface="Microsoft Sans Serif"/>
                <a:cs typeface="Microsoft Sans Serif"/>
              </a:rPr>
              <a:t>April and October 2015, two different booster versions launched from the CCAFS LC-40 launch site experienced failures in landing on a drone ship.</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object 4"/>
          <p:cNvPicPr/>
          <p:nvPr/>
        </p:nvPicPr>
        <p:blipFill>
          <a:blip r:embed="rId3" cstate="print"/>
          <a:stretch>
            <a:fillRect/>
          </a:stretch>
        </p:blipFill>
        <p:spPr>
          <a:xfrm>
            <a:off x="1257577" y="4156364"/>
            <a:ext cx="9122664" cy="20040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26861"/>
            <a:ext cx="4924208" cy="4351338"/>
          </a:xfrm>
          <a:prstGeom prst="rect">
            <a:avLst/>
          </a:prstGeom>
        </p:spPr>
        <p:txBody>
          <a:bodyPr lIns="91440" tIns="45720" rIns="91440" bIns="45720" anchor="t"/>
          <a:lstStyle/>
          <a:p>
            <a:pPr marL="241300" marR="725805" algn="just">
              <a:lnSpc>
                <a:spcPct val="100000"/>
              </a:lnSpc>
              <a:spcBef>
                <a:spcPts val="95"/>
              </a:spcBef>
              <a:buFont typeface="Arial"/>
              <a:buChar char="•"/>
              <a:tabLst>
                <a:tab pos="241300" algn="l"/>
              </a:tabLst>
            </a:pPr>
            <a:r>
              <a:rPr lang="en-US" sz="2200" spc="-130" dirty="0">
                <a:solidFill>
                  <a:srgbClr val="292929"/>
                </a:solidFill>
                <a:latin typeface="Microsoft Sans Serif"/>
                <a:cs typeface="Microsoft Sans Serif"/>
              </a:rPr>
              <a:t>Rank</a:t>
            </a:r>
            <a:r>
              <a:rPr lang="en-US" sz="2200" spc="-20"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the</a:t>
            </a:r>
            <a:r>
              <a:rPr lang="en-US" sz="2200" spc="-60" dirty="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count</a:t>
            </a:r>
            <a:r>
              <a:rPr lang="en-US" sz="2200" spc="-4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of</a:t>
            </a:r>
            <a:r>
              <a:rPr lang="en-US" sz="2200" spc="-4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landing</a:t>
            </a:r>
            <a:r>
              <a:rPr lang="en-US" sz="2200" spc="-35" dirty="0">
                <a:solidFill>
                  <a:srgbClr val="292929"/>
                </a:solidFill>
                <a:latin typeface="Microsoft Sans Serif"/>
                <a:cs typeface="Microsoft Sans Serif"/>
              </a:rPr>
              <a:t> </a:t>
            </a:r>
            <a:r>
              <a:rPr lang="en-US" sz="2200" spc="-65" dirty="0">
                <a:solidFill>
                  <a:srgbClr val="292929"/>
                </a:solidFill>
                <a:latin typeface="Microsoft Sans Serif"/>
                <a:cs typeface="Microsoft Sans Serif"/>
              </a:rPr>
              <a:t>outcomes </a:t>
            </a:r>
            <a:r>
              <a:rPr lang="en-US" sz="2200" spc="-35" dirty="0">
                <a:solidFill>
                  <a:srgbClr val="292929"/>
                </a:solidFill>
                <a:latin typeface="Microsoft Sans Serif"/>
                <a:cs typeface="Microsoft Sans Serif"/>
              </a:rPr>
              <a:t>between </a:t>
            </a:r>
            <a:r>
              <a:rPr lang="en-US" sz="2200" dirty="0">
                <a:solidFill>
                  <a:srgbClr val="292929"/>
                </a:solidFill>
                <a:latin typeface="Microsoft Sans Serif"/>
                <a:cs typeface="Microsoft Sans Serif"/>
              </a:rPr>
              <a:t>the</a:t>
            </a:r>
            <a:r>
              <a:rPr lang="en-US" sz="2200" spc="-3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date</a:t>
            </a:r>
            <a:r>
              <a:rPr lang="en-US" sz="2200" spc="-35" dirty="0">
                <a:solidFill>
                  <a:srgbClr val="292929"/>
                </a:solidFill>
                <a:latin typeface="Microsoft Sans Serif"/>
                <a:cs typeface="Microsoft Sans Serif"/>
              </a:rPr>
              <a:t> </a:t>
            </a:r>
            <a:r>
              <a:rPr lang="en-US" sz="2200" spc="75" dirty="0">
                <a:solidFill>
                  <a:srgbClr val="292929"/>
                </a:solidFill>
                <a:latin typeface="Microsoft Sans Serif"/>
                <a:cs typeface="Microsoft Sans Serif"/>
              </a:rPr>
              <a:t>2010-</a:t>
            </a:r>
            <a:r>
              <a:rPr lang="en-US" sz="2200" spc="60" dirty="0">
                <a:solidFill>
                  <a:srgbClr val="292929"/>
                </a:solidFill>
                <a:latin typeface="Microsoft Sans Serif"/>
                <a:cs typeface="Microsoft Sans Serif"/>
              </a:rPr>
              <a:t>06-</a:t>
            </a:r>
            <a:r>
              <a:rPr lang="en-US" sz="2200" spc="95" dirty="0">
                <a:solidFill>
                  <a:srgbClr val="292929"/>
                </a:solidFill>
                <a:latin typeface="Microsoft Sans Serif"/>
                <a:cs typeface="Microsoft Sans Serif"/>
              </a:rPr>
              <a:t>04</a:t>
            </a:r>
            <a:r>
              <a:rPr lang="en-US" sz="2200" spc="-70" dirty="0">
                <a:solidFill>
                  <a:srgbClr val="292929"/>
                </a:solidFill>
                <a:latin typeface="Microsoft Sans Serif"/>
                <a:cs typeface="Microsoft Sans Serif"/>
              </a:rPr>
              <a:t> </a:t>
            </a:r>
            <a:r>
              <a:rPr lang="en-US" sz="2200" spc="-25" dirty="0">
                <a:solidFill>
                  <a:srgbClr val="292929"/>
                </a:solidFill>
                <a:latin typeface="Microsoft Sans Serif"/>
                <a:cs typeface="Microsoft Sans Serif"/>
              </a:rPr>
              <a:t>and </a:t>
            </a:r>
            <a:r>
              <a:rPr lang="en-US" sz="2200" spc="80" dirty="0">
                <a:solidFill>
                  <a:srgbClr val="292929"/>
                </a:solidFill>
                <a:latin typeface="Microsoft Sans Serif"/>
                <a:cs typeface="Microsoft Sans Serif"/>
              </a:rPr>
              <a:t>2017-</a:t>
            </a:r>
            <a:r>
              <a:rPr lang="en-US" sz="2200" spc="65" dirty="0">
                <a:solidFill>
                  <a:srgbClr val="292929"/>
                </a:solidFill>
                <a:latin typeface="Microsoft Sans Serif"/>
                <a:cs typeface="Microsoft Sans Serif"/>
              </a:rPr>
              <a:t>03-</a:t>
            </a:r>
            <a:r>
              <a:rPr lang="en-US" sz="2200" dirty="0">
                <a:solidFill>
                  <a:srgbClr val="292929"/>
                </a:solidFill>
                <a:latin typeface="Microsoft Sans Serif"/>
                <a:cs typeface="Microsoft Sans Serif"/>
              </a:rPr>
              <a:t>20,</a:t>
            </a:r>
            <a:r>
              <a:rPr lang="en-US" sz="2200" spc="1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in</a:t>
            </a:r>
            <a:r>
              <a:rPr lang="en-US" sz="2200" spc="50" dirty="0">
                <a:solidFill>
                  <a:srgbClr val="292929"/>
                </a:solidFill>
                <a:latin typeface="Microsoft Sans Serif"/>
                <a:cs typeface="Microsoft Sans Serif"/>
              </a:rPr>
              <a:t> </a:t>
            </a:r>
            <a:r>
              <a:rPr lang="en-US" sz="2200" spc="-55" dirty="0">
                <a:solidFill>
                  <a:srgbClr val="292929"/>
                </a:solidFill>
                <a:latin typeface="Microsoft Sans Serif"/>
                <a:cs typeface="Microsoft Sans Serif"/>
              </a:rPr>
              <a:t>descending</a:t>
            </a:r>
            <a:r>
              <a:rPr lang="en-US" sz="2200" spc="55" dirty="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order</a:t>
            </a:r>
            <a:endParaRPr lang="en-US" sz="2200" dirty="0">
              <a:latin typeface="Microsoft Sans Serif"/>
              <a:cs typeface="Microsoft Sans Serif"/>
            </a:endParaRPr>
          </a:p>
          <a:p>
            <a:pPr marL="241300" marR="314325">
              <a:lnSpc>
                <a:spcPct val="100000"/>
              </a:lnSpc>
              <a:spcBef>
                <a:spcPts val="1410"/>
              </a:spcBef>
              <a:buFont typeface="Arial"/>
              <a:buChar char="•"/>
              <a:tabLst>
                <a:tab pos="241300" algn="l"/>
              </a:tabLst>
            </a:pPr>
            <a:r>
              <a:rPr lang="en-US" sz="2200" spc="-20" dirty="0">
                <a:solidFill>
                  <a:srgbClr val="292929"/>
                </a:solidFill>
                <a:latin typeface="Microsoft Sans Serif"/>
                <a:cs typeface="Microsoft Sans Serif"/>
              </a:rPr>
              <a:t>From June 4, 2010, to March 20, 2017, there were ten instances where landing attempts were not made. During this period, there were five cases each of successful landings on ground pads and drone ships, as well as five cases of failed landings on drone ships.</a:t>
            </a:r>
          </a:p>
          <a:p>
            <a:pPr marL="241300" marR="314325">
              <a:lnSpc>
                <a:spcPct val="100000"/>
              </a:lnSpc>
              <a:spcBef>
                <a:spcPts val="1410"/>
              </a:spcBef>
              <a:buFont typeface="Arial"/>
              <a:buChar char="•"/>
              <a:tabLst>
                <a:tab pos="241300" algn="l"/>
              </a:tabLst>
            </a:pPr>
            <a:r>
              <a:rPr lang="en-US" sz="2200" spc="-20" dirty="0" smtClean="0">
                <a:solidFill>
                  <a:srgbClr val="292929"/>
                </a:solidFill>
                <a:latin typeface="Microsoft Sans Serif"/>
                <a:cs typeface="Microsoft Sans Serif"/>
              </a:rPr>
              <a:t>Other</a:t>
            </a:r>
            <a:r>
              <a:rPr lang="en-US" sz="2200" spc="-25" dirty="0" smtClean="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landing</a:t>
            </a:r>
            <a:r>
              <a:rPr lang="en-US" sz="2200" spc="-40" dirty="0">
                <a:solidFill>
                  <a:srgbClr val="292929"/>
                </a:solidFill>
                <a:latin typeface="Microsoft Sans Serif"/>
                <a:cs typeface="Microsoft Sans Serif"/>
              </a:rPr>
              <a:t> </a:t>
            </a:r>
            <a:r>
              <a:rPr lang="en-US" sz="2200" spc="-60" dirty="0">
                <a:solidFill>
                  <a:srgbClr val="292929"/>
                </a:solidFill>
                <a:latin typeface="Microsoft Sans Serif"/>
                <a:cs typeface="Microsoft Sans Serif"/>
              </a:rPr>
              <a:t>outcomes</a:t>
            </a:r>
            <a:r>
              <a:rPr lang="en-US" sz="2200" spc="-3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had</a:t>
            </a:r>
            <a:r>
              <a:rPr lang="en-US" sz="2200" spc="-35" dirty="0">
                <a:solidFill>
                  <a:srgbClr val="292929"/>
                </a:solidFill>
                <a:latin typeface="Microsoft Sans Serif"/>
                <a:cs typeface="Microsoft Sans Serif"/>
              </a:rPr>
              <a:t> </a:t>
            </a:r>
            <a:r>
              <a:rPr lang="en-US" sz="2200" spc="95" dirty="0">
                <a:solidFill>
                  <a:srgbClr val="292929"/>
                </a:solidFill>
                <a:latin typeface="Microsoft Sans Serif"/>
                <a:cs typeface="Microsoft Sans Serif"/>
              </a:rPr>
              <a:t>3</a:t>
            </a:r>
            <a:r>
              <a:rPr lang="en-US" sz="2200" spc="-3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or</a:t>
            </a:r>
            <a:r>
              <a:rPr lang="en-US" sz="2200" spc="-30" dirty="0">
                <a:solidFill>
                  <a:srgbClr val="292929"/>
                </a:solidFill>
                <a:latin typeface="Microsoft Sans Serif"/>
                <a:cs typeface="Microsoft Sans Serif"/>
              </a:rPr>
              <a:t> </a:t>
            </a:r>
            <a:r>
              <a:rPr lang="en-US" sz="2200" spc="-35" dirty="0">
                <a:solidFill>
                  <a:srgbClr val="292929"/>
                </a:solidFill>
                <a:latin typeface="Microsoft Sans Serif"/>
                <a:cs typeface="Microsoft Sans Serif"/>
              </a:rPr>
              <a:t>fewer </a:t>
            </a:r>
            <a:r>
              <a:rPr lang="en-US" sz="2200" spc="-10" dirty="0">
                <a:solidFill>
                  <a:srgbClr val="292929"/>
                </a:solidFill>
                <a:latin typeface="Microsoft Sans Serif"/>
                <a:cs typeface="Microsoft Sans Serif"/>
              </a:rPr>
              <a:t>cases.</a:t>
            </a:r>
            <a:endParaRPr lang="en-US" sz="2200" dirty="0">
              <a:latin typeface="Microsoft Sans Serif"/>
              <a:cs typeface="Microsoft Sans Serif"/>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object 4"/>
          <p:cNvPicPr/>
          <p:nvPr/>
        </p:nvPicPr>
        <p:blipFill>
          <a:blip r:embed="rId3" cstate="print"/>
          <a:stretch>
            <a:fillRect/>
          </a:stretch>
        </p:blipFill>
        <p:spPr>
          <a:xfrm>
            <a:off x="5694219" y="1427018"/>
            <a:ext cx="5591392" cy="51954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576048" y="1613985"/>
            <a:ext cx="2527372" cy="4351338"/>
          </a:xfrm>
          <a:prstGeom prst="rect">
            <a:avLst/>
          </a:prstGeom>
        </p:spPr>
        <p:txBody>
          <a:bodyPr lIns="91440" tIns="45720" rIns="91440" bIns="45720" anchor="t">
            <a:normAutofit/>
          </a:bodyPr>
          <a:lstStyle/>
          <a:p>
            <a:pPr marL="241300" marR="24765">
              <a:lnSpc>
                <a:spcPts val="1630"/>
              </a:lnSpc>
              <a:spcBef>
                <a:spcPts val="1380"/>
              </a:spcBef>
              <a:buFont typeface="Arial"/>
              <a:buChar char="•"/>
              <a:tabLst>
                <a:tab pos="241300" algn="l"/>
              </a:tabLst>
            </a:pPr>
            <a:r>
              <a:rPr lang="en-US" sz="2100" spc="-70" dirty="0">
                <a:solidFill>
                  <a:srgbClr val="292929"/>
                </a:solidFill>
                <a:latin typeface="Microsoft Sans Serif"/>
                <a:cs typeface="Microsoft Sans Serif"/>
              </a:rPr>
              <a:t>All of the launch sites are situated in close proximity to the coastline.</a:t>
            </a:r>
          </a:p>
          <a:p>
            <a:pPr marL="241300" marR="123825">
              <a:lnSpc>
                <a:spcPct val="80000"/>
              </a:lnSpc>
              <a:spcBef>
                <a:spcPts val="1425"/>
              </a:spcBef>
              <a:buFont typeface="Arial"/>
              <a:buChar char="•"/>
              <a:tabLst>
                <a:tab pos="241300" algn="l"/>
              </a:tabLst>
            </a:pPr>
            <a:r>
              <a:rPr lang="en-US" sz="2100" spc="-105" dirty="0">
                <a:solidFill>
                  <a:srgbClr val="292929"/>
                </a:solidFill>
                <a:latin typeface="Microsoft Sans Serif"/>
                <a:cs typeface="Microsoft Sans Serif"/>
              </a:rPr>
              <a:t>The launch site VAFB SLC-4E is situated on the Pacific coast of the United States.</a:t>
            </a:r>
          </a:p>
          <a:p>
            <a:r>
              <a:rPr lang="en-US" sz="2100" spc="-70" dirty="0">
                <a:solidFill>
                  <a:srgbClr val="292929"/>
                </a:solidFill>
                <a:latin typeface="Microsoft Sans Serif"/>
                <a:cs typeface="Microsoft Sans Serif"/>
              </a:rPr>
              <a:t>The other three launch sites are positioned along the Atlantic coast of the United States.</a:t>
            </a:r>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Launch Site Locations</a:t>
            </a:r>
          </a:p>
        </p:txBody>
      </p:sp>
      <p:pic>
        <p:nvPicPr>
          <p:cNvPr id="6" name="object 4"/>
          <p:cNvPicPr/>
          <p:nvPr/>
        </p:nvPicPr>
        <p:blipFill>
          <a:blip r:embed="rId3" cstate="print"/>
          <a:stretch>
            <a:fillRect/>
          </a:stretch>
        </p:blipFill>
        <p:spPr>
          <a:xfrm>
            <a:off x="3326176" y="1411727"/>
            <a:ext cx="8285988" cy="501548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340520" y="1840410"/>
            <a:ext cx="4148354" cy="2261466"/>
          </a:xfrm>
          <a:prstGeom prst="rect">
            <a:avLst/>
          </a:prstGeom>
        </p:spPr>
        <p:txBody>
          <a:bodyPr lIns="91440" tIns="45720" rIns="91440" bIns="45720" anchor="t">
            <a:normAutofit/>
          </a:bodyPr>
          <a:lstStyle/>
          <a:p>
            <a:pPr marL="241300" marR="66675">
              <a:lnSpc>
                <a:spcPct val="90100"/>
              </a:lnSpc>
              <a:spcBef>
                <a:spcPts val="355"/>
              </a:spcBef>
              <a:buFont typeface="Arial"/>
              <a:buChar char="•"/>
              <a:tabLst>
                <a:tab pos="241300" algn="l"/>
              </a:tabLst>
            </a:pPr>
            <a:r>
              <a:rPr lang="en-US" sz="2200" spc="-10" dirty="0">
                <a:solidFill>
                  <a:srgbClr val="292929"/>
                </a:solidFill>
                <a:latin typeface="Microsoft Sans Serif"/>
                <a:cs typeface="Microsoft Sans Serif"/>
              </a:rPr>
              <a:t>Launch sites </a:t>
            </a:r>
            <a:r>
              <a:rPr lang="en-US" sz="2200" spc="-250" dirty="0">
                <a:solidFill>
                  <a:srgbClr val="292929"/>
                </a:solidFill>
                <a:latin typeface="Microsoft Sans Serif"/>
                <a:cs typeface="Microsoft Sans Serif"/>
              </a:rPr>
              <a:t>CCAFS</a:t>
            </a:r>
            <a:r>
              <a:rPr lang="en-US" sz="2200" spc="90" dirty="0">
                <a:solidFill>
                  <a:srgbClr val="292929"/>
                </a:solidFill>
                <a:latin typeface="Microsoft Sans Serif"/>
                <a:cs typeface="Microsoft Sans Serif"/>
              </a:rPr>
              <a:t> </a:t>
            </a:r>
            <a:r>
              <a:rPr lang="en-US" sz="2200" spc="-140" dirty="0" smtClean="0">
                <a:solidFill>
                  <a:srgbClr val="292929"/>
                </a:solidFill>
                <a:latin typeface="Microsoft Sans Serif"/>
                <a:cs typeface="Microsoft Sans Serif"/>
              </a:rPr>
              <a:t>LC-</a:t>
            </a:r>
            <a:r>
              <a:rPr lang="en-US" sz="2200" spc="95" dirty="0" smtClean="0">
                <a:solidFill>
                  <a:srgbClr val="292929"/>
                </a:solidFill>
                <a:latin typeface="Microsoft Sans Serif"/>
                <a:cs typeface="Microsoft Sans Serif"/>
              </a:rPr>
              <a:t>40</a:t>
            </a:r>
            <a:r>
              <a:rPr lang="en-US" sz="2200" spc="75" dirty="0" smtClean="0">
                <a:solidFill>
                  <a:srgbClr val="292929"/>
                </a:solidFill>
                <a:latin typeface="Microsoft Sans Serif"/>
                <a:cs typeface="Microsoft Sans Serif"/>
              </a:rPr>
              <a:t> </a:t>
            </a:r>
            <a:r>
              <a:rPr lang="en-US" sz="2200" spc="-80" dirty="0">
                <a:solidFill>
                  <a:srgbClr val="292929"/>
                </a:solidFill>
                <a:latin typeface="Microsoft Sans Serif"/>
                <a:cs typeface="Microsoft Sans Serif"/>
              </a:rPr>
              <a:t>and </a:t>
            </a:r>
            <a:r>
              <a:rPr lang="en-US" sz="2200" spc="-145" dirty="0">
                <a:solidFill>
                  <a:srgbClr val="292929"/>
                </a:solidFill>
                <a:latin typeface="Microsoft Sans Serif"/>
                <a:cs typeface="Microsoft Sans Serif"/>
              </a:rPr>
              <a:t>CCAFS</a:t>
            </a:r>
            <a:endParaRPr lang="en-US" sz="2200" dirty="0">
              <a:latin typeface="Microsoft Sans Serif"/>
              <a:cs typeface="Microsoft Sans Serif"/>
            </a:endParaRPr>
          </a:p>
          <a:p>
            <a:pPr marL="241300">
              <a:lnSpc>
                <a:spcPts val="2205"/>
              </a:lnSpc>
            </a:pPr>
            <a:r>
              <a:rPr lang="en-US" sz="2200" spc="-195" dirty="0">
                <a:solidFill>
                  <a:srgbClr val="292929"/>
                </a:solidFill>
                <a:latin typeface="Microsoft Sans Serif"/>
                <a:cs typeface="Microsoft Sans Serif"/>
              </a:rPr>
              <a:t>SLC-</a:t>
            </a:r>
            <a:r>
              <a:rPr lang="en-US" sz="2200" spc="95" dirty="0">
                <a:solidFill>
                  <a:srgbClr val="292929"/>
                </a:solidFill>
                <a:latin typeface="Microsoft Sans Serif"/>
                <a:cs typeface="Microsoft Sans Serif"/>
              </a:rPr>
              <a:t>40</a:t>
            </a:r>
            <a:r>
              <a:rPr lang="en-US" sz="2200" spc="125" dirty="0">
                <a:solidFill>
                  <a:srgbClr val="292929"/>
                </a:solidFill>
                <a:latin typeface="Microsoft Sans Serif"/>
                <a:cs typeface="Microsoft Sans Serif"/>
              </a:rPr>
              <a:t> </a:t>
            </a:r>
            <a:r>
              <a:rPr lang="en-US" sz="2200" spc="-65" dirty="0" smtClean="0">
                <a:solidFill>
                  <a:srgbClr val="292929"/>
                </a:solidFill>
                <a:latin typeface="Microsoft Sans Serif"/>
                <a:cs typeface="Microsoft Sans Serif"/>
              </a:rPr>
              <a:t>are</a:t>
            </a:r>
            <a:r>
              <a:rPr lang="en-US" sz="2200" dirty="0">
                <a:latin typeface="Microsoft Sans Serif"/>
                <a:cs typeface="Microsoft Sans Serif"/>
              </a:rPr>
              <a:t> </a:t>
            </a:r>
            <a:r>
              <a:rPr lang="en-US" sz="2200" dirty="0" smtClean="0">
                <a:solidFill>
                  <a:srgbClr val="292929"/>
                </a:solidFill>
                <a:latin typeface="Microsoft Sans Serif"/>
                <a:cs typeface="Microsoft Sans Serif"/>
              </a:rPr>
              <a:t>in</a:t>
            </a:r>
            <a:r>
              <a:rPr lang="en-US" sz="2200" spc="35" dirty="0" smtClean="0">
                <a:solidFill>
                  <a:srgbClr val="292929"/>
                </a:solidFill>
                <a:latin typeface="Microsoft Sans Serif"/>
                <a:cs typeface="Microsoft Sans Serif"/>
              </a:rPr>
              <a:t> </a:t>
            </a:r>
            <a:r>
              <a:rPr lang="en-US" sz="2200" spc="-10" dirty="0">
                <a:solidFill>
                  <a:srgbClr val="292929"/>
                </a:solidFill>
                <a:latin typeface="Microsoft Sans Serif"/>
                <a:cs typeface="Microsoft Sans Serif"/>
              </a:rPr>
              <a:t>close </a:t>
            </a:r>
            <a:r>
              <a:rPr lang="en-US" sz="2200" spc="-30" dirty="0">
                <a:solidFill>
                  <a:srgbClr val="292929"/>
                </a:solidFill>
                <a:latin typeface="Microsoft Sans Serif"/>
                <a:cs typeface="Microsoft Sans Serif"/>
              </a:rPr>
              <a:t>proximity </a:t>
            </a:r>
            <a:r>
              <a:rPr lang="en-US" sz="2200" dirty="0">
                <a:solidFill>
                  <a:srgbClr val="292929"/>
                </a:solidFill>
                <a:latin typeface="Microsoft Sans Serif"/>
                <a:cs typeface="Microsoft Sans Serif"/>
              </a:rPr>
              <a:t>of</a:t>
            </a:r>
            <a:r>
              <a:rPr lang="en-US" sz="2200" spc="50" dirty="0">
                <a:solidFill>
                  <a:srgbClr val="292929"/>
                </a:solidFill>
                <a:latin typeface="Microsoft Sans Serif"/>
                <a:cs typeface="Microsoft Sans Serif"/>
              </a:rPr>
              <a:t> </a:t>
            </a:r>
            <a:r>
              <a:rPr lang="en-US" sz="2200" spc="-20" dirty="0">
                <a:solidFill>
                  <a:srgbClr val="292929"/>
                </a:solidFill>
                <a:latin typeface="Microsoft Sans Serif"/>
                <a:cs typeface="Microsoft Sans Serif"/>
              </a:rPr>
              <a:t>each </a:t>
            </a:r>
            <a:r>
              <a:rPr lang="en-US" sz="2200" spc="-10" dirty="0">
                <a:solidFill>
                  <a:srgbClr val="292929"/>
                </a:solidFill>
                <a:latin typeface="Microsoft Sans Serif"/>
                <a:cs typeface="Microsoft Sans Serif"/>
              </a:rPr>
              <a:t>other</a:t>
            </a:r>
            <a:endParaRPr lang="en-US" sz="2200" dirty="0">
              <a:latin typeface="Microsoft Sans Serif"/>
              <a:cs typeface="Microsoft Sans Serif"/>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130" dirty="0"/>
              <a:t>Launch</a:t>
            </a:r>
            <a:r>
              <a:rPr lang="en-US" spc="-55" dirty="0"/>
              <a:t> </a:t>
            </a:r>
            <a:r>
              <a:rPr lang="en-US" spc="-90" dirty="0"/>
              <a:t>Sites</a:t>
            </a:r>
            <a:r>
              <a:rPr lang="en-US" spc="-55" dirty="0"/>
              <a:t> </a:t>
            </a:r>
            <a:r>
              <a:rPr lang="en-US" dirty="0"/>
              <a:t>in</a:t>
            </a:r>
            <a:r>
              <a:rPr lang="en-US" spc="-70" dirty="0"/>
              <a:t> </a:t>
            </a:r>
            <a:r>
              <a:rPr lang="en-US" dirty="0"/>
              <a:t>the</a:t>
            </a:r>
            <a:r>
              <a:rPr lang="en-US" spc="-65" dirty="0"/>
              <a:t> </a:t>
            </a:r>
            <a:r>
              <a:rPr lang="en-US" dirty="0"/>
              <a:t>Atlantic</a:t>
            </a:r>
            <a:r>
              <a:rPr lang="en-US" spc="-65" dirty="0"/>
              <a:t> </a:t>
            </a:r>
            <a:r>
              <a:rPr lang="en-US" spc="-70" dirty="0"/>
              <a:t>coast </a:t>
            </a:r>
            <a:r>
              <a:rPr lang="en-US" dirty="0"/>
              <a:t>of</a:t>
            </a:r>
            <a:r>
              <a:rPr lang="en-US" spc="-65" dirty="0"/>
              <a:t> </a:t>
            </a:r>
            <a:r>
              <a:rPr lang="en-US" dirty="0"/>
              <a:t>the</a:t>
            </a:r>
            <a:r>
              <a:rPr lang="en-US" spc="-60" dirty="0"/>
              <a:t> </a:t>
            </a:r>
            <a:r>
              <a:rPr lang="en-US" spc="-405" dirty="0"/>
              <a:t>USA</a:t>
            </a:r>
            <a:endParaRPr lang="en-US" dirty="0">
              <a:solidFill>
                <a:srgbClr val="0B49CB"/>
              </a:solidFill>
              <a:latin typeface="Abadi"/>
            </a:endParaRPr>
          </a:p>
        </p:txBody>
      </p:sp>
      <p:pic>
        <p:nvPicPr>
          <p:cNvPr id="6" name="object 4"/>
          <p:cNvPicPr/>
          <p:nvPr/>
        </p:nvPicPr>
        <p:blipFill>
          <a:blip r:embed="rId3" cstate="print"/>
          <a:stretch>
            <a:fillRect/>
          </a:stretch>
        </p:blipFill>
        <p:spPr>
          <a:xfrm>
            <a:off x="4267200" y="1618737"/>
            <a:ext cx="7471604" cy="464584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690688"/>
            <a:ext cx="3386354" cy="4314825"/>
          </a:xfrm>
          <a:prstGeom prst="rect">
            <a:avLst/>
          </a:prstGeom>
        </p:spPr>
        <p:txBody>
          <a:bodyPr lIns="91440" tIns="45720" rIns="91440" bIns="45720" anchor="t">
            <a:normAutofit/>
          </a:bodyPr>
          <a:lstStyle/>
          <a:p>
            <a:pPr>
              <a:lnSpc>
                <a:spcPct val="100000"/>
              </a:lnSpc>
              <a:buClr>
                <a:srgbClr val="292929"/>
              </a:buClr>
              <a:buFont typeface="Arial"/>
              <a:buChar char="•"/>
            </a:pPr>
            <a:r>
              <a:rPr lang="en-US" sz="2400" dirty="0">
                <a:latin typeface="Microsoft Sans Serif"/>
                <a:cs typeface="Microsoft Sans Serif"/>
              </a:rPr>
              <a:t>The majority of launches have occurred at launch sites along the Atlantic coast of the United States.</a:t>
            </a:r>
          </a:p>
          <a:p>
            <a:pPr>
              <a:lnSpc>
                <a:spcPct val="100000"/>
              </a:lnSpc>
              <a:spcBef>
                <a:spcPts val="680"/>
              </a:spcBef>
              <a:buClr>
                <a:srgbClr val="292929"/>
              </a:buClr>
              <a:buFont typeface="Arial"/>
              <a:buChar char="•"/>
            </a:pPr>
            <a:r>
              <a:rPr lang="en-US" sz="2400" dirty="0">
                <a:latin typeface="Microsoft Sans Serif"/>
                <a:cs typeface="Microsoft Sans Serif"/>
              </a:rPr>
              <a:t>Only ten launches have been documented at the launch site on the Pacific coast.</a:t>
            </a: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45" dirty="0"/>
              <a:t>Location</a:t>
            </a:r>
            <a:r>
              <a:rPr lang="en-US" spc="-110" dirty="0"/>
              <a:t> </a:t>
            </a:r>
            <a:r>
              <a:rPr lang="en-US" dirty="0"/>
              <a:t>and</a:t>
            </a:r>
            <a:r>
              <a:rPr lang="en-US" spc="-120" dirty="0"/>
              <a:t> </a:t>
            </a:r>
            <a:r>
              <a:rPr lang="en-US" spc="-100" dirty="0"/>
              <a:t>Number</a:t>
            </a:r>
            <a:r>
              <a:rPr lang="en-US" spc="-110" dirty="0"/>
              <a:t> </a:t>
            </a:r>
            <a:r>
              <a:rPr lang="en-US" dirty="0"/>
              <a:t>of</a:t>
            </a:r>
            <a:r>
              <a:rPr lang="en-US" spc="-120" dirty="0"/>
              <a:t> </a:t>
            </a:r>
            <a:r>
              <a:rPr lang="en-US" spc="-110" dirty="0"/>
              <a:t>launches</a:t>
            </a:r>
            <a:endParaRPr lang="en-US" dirty="0">
              <a:solidFill>
                <a:srgbClr val="0B49CB"/>
              </a:solidFill>
              <a:latin typeface="Abadi"/>
            </a:endParaRPr>
          </a:p>
        </p:txBody>
      </p:sp>
      <p:pic>
        <p:nvPicPr>
          <p:cNvPr id="6" name="object 4"/>
          <p:cNvPicPr/>
          <p:nvPr/>
        </p:nvPicPr>
        <p:blipFill>
          <a:blip r:embed="rId3" cstate="print"/>
          <a:stretch>
            <a:fillRect/>
          </a:stretch>
        </p:blipFill>
        <p:spPr>
          <a:xfrm>
            <a:off x="3990110" y="1503067"/>
            <a:ext cx="7675418" cy="452250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5018" y="1343405"/>
            <a:ext cx="1854001" cy="3397725"/>
          </a:xfrm>
          <a:prstGeom prst="rect">
            <a:avLst/>
          </a:prstGeom>
        </p:spPr>
        <p:txBody>
          <a:bodyPr vert="horz" wrap="square" lIns="0" tIns="12065" rIns="0" bIns="0" rtlCol="0">
            <a:spAutoFit/>
          </a:bodyPr>
          <a:lstStyle/>
          <a:p>
            <a:pPr marL="241300" marR="5080" indent="-228600">
              <a:lnSpc>
                <a:spcPct val="100000"/>
              </a:lnSpc>
              <a:spcBef>
                <a:spcPts val="95"/>
              </a:spcBef>
              <a:buFont typeface="Arial"/>
              <a:buChar char="•"/>
              <a:tabLst>
                <a:tab pos="241300" algn="l"/>
              </a:tabLst>
            </a:pPr>
            <a:r>
              <a:rPr lang="en-US" sz="2200" spc="95" dirty="0">
                <a:solidFill>
                  <a:srgbClr val="292929"/>
                </a:solidFill>
                <a:latin typeface="Microsoft Sans Serif"/>
                <a:cs typeface="Microsoft Sans Serif"/>
              </a:rPr>
              <a:t>Out of the 13 launch records at the KSC LC-39A launch site, 10 of them had successful landings.</a:t>
            </a:r>
            <a:endParaRPr sz="2200" dirty="0">
              <a:latin typeface="Microsoft Sans Serif"/>
              <a:cs typeface="Microsoft Sans Serif"/>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30" dirty="0"/>
              <a:t>Launch</a:t>
            </a:r>
            <a:r>
              <a:rPr spc="-120" dirty="0"/>
              <a:t> Outcomes</a:t>
            </a:r>
            <a:r>
              <a:rPr spc="-110" dirty="0"/>
              <a:t> </a:t>
            </a:r>
            <a:r>
              <a:rPr dirty="0"/>
              <a:t>at</a:t>
            </a:r>
            <a:r>
              <a:rPr spc="-40" dirty="0"/>
              <a:t> </a:t>
            </a:r>
            <a:r>
              <a:rPr spc="-45" dirty="0"/>
              <a:t>Site</a:t>
            </a:r>
            <a:r>
              <a:rPr spc="-25" dirty="0"/>
              <a:t> </a:t>
            </a:r>
            <a:r>
              <a:rPr spc="-459" dirty="0"/>
              <a:t>KSC</a:t>
            </a:r>
            <a:r>
              <a:rPr spc="130" dirty="0"/>
              <a:t> </a:t>
            </a:r>
            <a:r>
              <a:rPr spc="-240" dirty="0"/>
              <a:t>LC-</a:t>
            </a:r>
            <a:r>
              <a:rPr spc="-25" dirty="0"/>
              <a:t>39A</a:t>
            </a:r>
          </a:p>
        </p:txBody>
      </p:sp>
      <p:pic>
        <p:nvPicPr>
          <p:cNvPr id="4" name="object 4"/>
          <p:cNvPicPr/>
          <p:nvPr/>
        </p:nvPicPr>
        <p:blipFill>
          <a:blip r:embed="rId2" cstate="print"/>
          <a:stretch>
            <a:fillRect/>
          </a:stretch>
        </p:blipFill>
        <p:spPr>
          <a:xfrm>
            <a:off x="2958083" y="1409700"/>
            <a:ext cx="8464296" cy="5088636"/>
          </a:xfrm>
          <a:prstGeom prst="rect">
            <a:avLst/>
          </a:prstGeom>
        </p:spPr>
      </p:pic>
      <p:sp>
        <p:nvSpPr>
          <p:cNvPr id="5" name="object 5"/>
          <p:cNvSpPr txBox="1">
            <a:spLocks noGrp="1"/>
          </p:cNvSpPr>
          <p:nvPr>
            <p:ph type="sldNum" sz="quarter" idx="4294967295"/>
          </p:nvPr>
        </p:nvSpPr>
        <p:spPr>
          <a:xfrm>
            <a:off x="11084306" y="6089882"/>
            <a:ext cx="353059" cy="284479"/>
          </a:xfrm>
          <a:prstGeom prst="rect">
            <a:avLst/>
          </a:prstGeom>
        </p:spPr>
        <p:txBody>
          <a:bodyPr vert="horz" wrap="square" lIns="0" tIns="0" rIns="0" bIns="0" rtlCol="0">
            <a:spAutoFit/>
          </a:bodyPr>
          <a:lstStyle/>
          <a:p>
            <a:pPr marL="38100">
              <a:lnSpc>
                <a:spcPts val="1835"/>
              </a:lnSpc>
            </a:pPr>
            <a:fld id="{81D60167-4931-47E6-BA6A-407CBD079E47}" type="slidenum">
              <a:rPr spc="45" dirty="0"/>
              <a:t>38</a:t>
            </a:fld>
            <a:endParaRPr spc="45" dirty="0"/>
          </a:p>
        </p:txBody>
      </p:sp>
    </p:spTree>
    <p:extLst>
      <p:ext uri="{BB962C8B-B14F-4D97-AF65-F5344CB8AC3E}">
        <p14:creationId xmlns:p14="http://schemas.microsoft.com/office/powerpoint/2010/main" val="2887169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2619" y="1333881"/>
            <a:ext cx="2125146" cy="3922228"/>
          </a:xfrm>
          <a:prstGeom prst="rect">
            <a:avLst/>
          </a:prstGeom>
        </p:spPr>
        <p:txBody>
          <a:bodyPr vert="horz" wrap="square" lIns="0" tIns="74295" rIns="0" bIns="0" rtlCol="0">
            <a:spAutoFit/>
          </a:bodyPr>
          <a:lstStyle/>
          <a:p>
            <a:pPr marL="241300" marR="5080" indent="-228600">
              <a:lnSpc>
                <a:spcPct val="80000"/>
              </a:lnSpc>
              <a:spcBef>
                <a:spcPts val="585"/>
              </a:spcBef>
              <a:buFont typeface="Arial"/>
              <a:buChar char="•"/>
              <a:tabLst>
                <a:tab pos="241300" algn="l"/>
              </a:tabLst>
            </a:pPr>
            <a:r>
              <a:rPr lang="en-US" sz="2000" dirty="0">
                <a:solidFill>
                  <a:srgbClr val="292929"/>
                </a:solidFill>
                <a:latin typeface="Microsoft Sans Serif"/>
                <a:cs typeface="Microsoft Sans Serif"/>
              </a:rPr>
              <a:t>All launch sites are situated near the coastline and are at a considerable distance from city </a:t>
            </a:r>
            <a:r>
              <a:rPr lang="en-US" sz="2000" dirty="0" smtClean="0">
                <a:solidFill>
                  <a:srgbClr val="292929"/>
                </a:solidFill>
                <a:latin typeface="Microsoft Sans Serif"/>
                <a:cs typeface="Microsoft Sans Serif"/>
              </a:rPr>
              <a:t>centers.</a:t>
            </a:r>
            <a:endParaRPr lang="en-US" sz="2000" dirty="0">
              <a:latin typeface="Microsoft Sans Serif"/>
              <a:cs typeface="Microsoft Sans Serif"/>
            </a:endParaRPr>
          </a:p>
          <a:p>
            <a:pPr marL="241300" marR="5080" indent="-228600">
              <a:lnSpc>
                <a:spcPct val="80000"/>
              </a:lnSpc>
              <a:spcBef>
                <a:spcPts val="585"/>
              </a:spcBef>
              <a:buFont typeface="Arial"/>
              <a:buChar char="•"/>
              <a:tabLst>
                <a:tab pos="241300" algn="l"/>
              </a:tabLst>
            </a:pPr>
            <a:endParaRPr lang="en-US" sz="2000" dirty="0">
              <a:latin typeface="Microsoft Sans Serif"/>
              <a:cs typeface="Microsoft Sans Serif"/>
            </a:endParaRPr>
          </a:p>
          <a:p>
            <a:pPr marL="241300" marR="5080" indent="-228600">
              <a:lnSpc>
                <a:spcPct val="80000"/>
              </a:lnSpc>
              <a:spcBef>
                <a:spcPts val="585"/>
              </a:spcBef>
              <a:buFont typeface="Arial"/>
              <a:buChar char="•"/>
              <a:tabLst>
                <a:tab pos="241300" algn="l"/>
              </a:tabLst>
            </a:pPr>
            <a:r>
              <a:rPr lang="en-US" sz="2000" dirty="0" smtClean="0">
                <a:latin typeface="Microsoft Sans Serif"/>
                <a:cs typeface="Microsoft Sans Serif"/>
              </a:rPr>
              <a:t>The </a:t>
            </a:r>
            <a:r>
              <a:rPr lang="en-US" sz="2000" dirty="0">
                <a:latin typeface="Microsoft Sans Serif"/>
                <a:cs typeface="Microsoft Sans Serif"/>
              </a:rPr>
              <a:t>KSC LC-39A launch site </a:t>
            </a:r>
            <a:r>
              <a:rPr lang="en-US" sz="2000" dirty="0" smtClean="0">
                <a:latin typeface="Microsoft Sans Serif"/>
                <a:cs typeface="Microsoft Sans Serif"/>
              </a:rPr>
              <a:t>is approximately </a:t>
            </a:r>
            <a:r>
              <a:rPr lang="en-US" sz="2000" dirty="0">
                <a:latin typeface="Microsoft Sans Serif"/>
                <a:cs typeface="Microsoft Sans Serif"/>
              </a:rPr>
              <a:t>0.72 kilometers away from the </a:t>
            </a:r>
            <a:r>
              <a:rPr lang="en-US" sz="2000" dirty="0">
                <a:solidFill>
                  <a:srgbClr val="292929"/>
                </a:solidFill>
                <a:latin typeface="Microsoft Sans Serif"/>
                <a:cs typeface="Microsoft Sans Serif"/>
              </a:rPr>
              <a:t>nearest</a:t>
            </a:r>
            <a:r>
              <a:rPr lang="en-US" sz="2000" dirty="0">
                <a:latin typeface="Microsoft Sans Serif"/>
                <a:cs typeface="Microsoft Sans Serif"/>
              </a:rPr>
              <a:t> railway.</a:t>
            </a:r>
            <a:endParaRPr sz="2000" dirty="0">
              <a:latin typeface="Microsoft Sans Serif"/>
              <a:cs typeface="Microsoft Sans Serif"/>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5" dirty="0"/>
              <a:t>Proximities</a:t>
            </a:r>
            <a:r>
              <a:rPr spc="-190" dirty="0"/>
              <a:t> </a:t>
            </a:r>
            <a:r>
              <a:rPr dirty="0"/>
              <a:t>of</a:t>
            </a:r>
            <a:r>
              <a:rPr spc="-40" dirty="0"/>
              <a:t> </a:t>
            </a:r>
            <a:r>
              <a:rPr spc="-135" dirty="0"/>
              <a:t>Launch</a:t>
            </a:r>
            <a:r>
              <a:rPr spc="-30" dirty="0"/>
              <a:t> </a:t>
            </a:r>
            <a:r>
              <a:rPr spc="-50" dirty="0"/>
              <a:t>Site</a:t>
            </a:r>
            <a:r>
              <a:rPr spc="-30" dirty="0"/>
              <a:t> </a:t>
            </a:r>
            <a:r>
              <a:rPr spc="-459" dirty="0"/>
              <a:t>KSC</a:t>
            </a:r>
            <a:r>
              <a:rPr spc="130" dirty="0"/>
              <a:t> </a:t>
            </a:r>
            <a:r>
              <a:rPr spc="-240" dirty="0"/>
              <a:t>LC-</a:t>
            </a:r>
            <a:r>
              <a:rPr spc="-25" dirty="0"/>
              <a:t>39A</a:t>
            </a:r>
          </a:p>
        </p:txBody>
      </p:sp>
      <p:pic>
        <p:nvPicPr>
          <p:cNvPr id="4" name="object 4"/>
          <p:cNvPicPr/>
          <p:nvPr/>
        </p:nvPicPr>
        <p:blipFill>
          <a:blip r:embed="rId2" cstate="print"/>
          <a:stretch>
            <a:fillRect/>
          </a:stretch>
        </p:blipFill>
        <p:spPr>
          <a:xfrm>
            <a:off x="2907792" y="1400555"/>
            <a:ext cx="8514588" cy="5137404"/>
          </a:xfrm>
          <a:prstGeom prst="rect">
            <a:avLst/>
          </a:prstGeom>
        </p:spPr>
      </p:pic>
      <p:sp>
        <p:nvSpPr>
          <p:cNvPr id="5" name="object 5"/>
          <p:cNvSpPr txBox="1">
            <a:spLocks noGrp="1"/>
          </p:cNvSpPr>
          <p:nvPr>
            <p:ph type="sldNum" sz="quarter" idx="4294967295"/>
          </p:nvPr>
        </p:nvSpPr>
        <p:spPr>
          <a:xfrm>
            <a:off x="11084306" y="6089882"/>
            <a:ext cx="353059" cy="284479"/>
          </a:xfrm>
          <a:prstGeom prst="rect">
            <a:avLst/>
          </a:prstGeom>
        </p:spPr>
        <p:txBody>
          <a:bodyPr vert="horz" wrap="square" lIns="0" tIns="0" rIns="0" bIns="0" rtlCol="0">
            <a:spAutoFit/>
          </a:bodyPr>
          <a:lstStyle/>
          <a:p>
            <a:pPr marL="38100">
              <a:lnSpc>
                <a:spcPts val="1835"/>
              </a:lnSpc>
            </a:pPr>
            <a:fld id="{81D60167-4931-47E6-BA6A-407CBD079E47}" type="slidenum">
              <a:rPr spc="45" dirty="0"/>
              <a:t>39</a:t>
            </a:fld>
            <a:endParaRPr spc="45" dirty="0"/>
          </a:p>
        </p:txBody>
      </p:sp>
    </p:spTree>
    <p:extLst>
      <p:ext uri="{BB962C8B-B14F-4D97-AF65-F5344CB8AC3E}">
        <p14:creationId xmlns:p14="http://schemas.microsoft.com/office/powerpoint/2010/main" val="3742171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482436"/>
            <a:ext cx="10020041" cy="52370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a:t>
            </a:r>
            <a:r>
              <a:rPr lang="en-US" sz="2200" b="1" dirty="0" smtClean="0">
                <a:solidFill>
                  <a:schemeClr val="accent3">
                    <a:lumMod val="25000"/>
                  </a:schemeClr>
                </a:solidFill>
                <a:latin typeface="Abadi" panose="020B0604020104020204" pitchFamily="34" charset="0"/>
              </a:rPr>
              <a:t>context</a:t>
            </a:r>
          </a:p>
          <a:p>
            <a:pPr marL="0" indent="0">
              <a:spcBef>
                <a:spcPts val="1400"/>
              </a:spcBef>
              <a:buNone/>
            </a:pPr>
            <a:r>
              <a:rPr lang="en-US" sz="2100" dirty="0">
                <a:solidFill>
                  <a:schemeClr val="accent3">
                    <a:lumMod val="25000"/>
                  </a:schemeClr>
                </a:solidFill>
                <a:latin typeface="Abadi" panose="020B0604020104020204" pitchFamily="34" charset="0"/>
              </a:rPr>
              <a:t>Space X, on their website, has disclosed that the cost of Falcon 9 rockets is $62 million, in stark contrast to the $165 million charged by other companies for a similar launch. This substantial cost savings can be attributed to the first stage rocket's reusability. Consequently, if we can ascertain the successful landing of the first stage, we can accurately determine the launch cost. This information can prove invaluable if a competing company wishes to submit a bid against Space X for a rocket launch contract. The objective of this project is to establish a machine learning pipeline that can predict the likelihood of a successful first-stage landing.</a:t>
            </a:r>
          </a:p>
          <a:p>
            <a:pPr>
              <a:spcBef>
                <a:spcPts val="1400"/>
              </a:spcBef>
            </a:pPr>
            <a:endParaRPr lang="en-US" sz="2200" b="1" dirty="0" smtClean="0">
              <a:solidFill>
                <a:schemeClr val="accent3">
                  <a:lumMod val="25000"/>
                </a:schemeClr>
              </a:solidFill>
              <a:latin typeface="Abadi" panose="020B0604020104020204" pitchFamily="34" charset="0"/>
            </a:endParaRPr>
          </a:p>
          <a:p>
            <a:pPr>
              <a:spcBef>
                <a:spcPts val="1400"/>
              </a:spcBef>
            </a:pPr>
            <a:r>
              <a:rPr lang="en-US" sz="2200" b="1" dirty="0" smtClean="0">
                <a:solidFill>
                  <a:schemeClr val="accent3">
                    <a:lumMod val="25000"/>
                  </a:schemeClr>
                </a:solidFill>
                <a:latin typeface="Abadi" panose="020B0604020104020204" pitchFamily="34" charset="0"/>
              </a:rPr>
              <a:t>Problems </a:t>
            </a:r>
            <a:r>
              <a:rPr lang="en-US" sz="2200" b="1" dirty="0">
                <a:solidFill>
                  <a:schemeClr val="accent3">
                    <a:lumMod val="25000"/>
                  </a:schemeClr>
                </a:solidFill>
                <a:latin typeface="Abadi" panose="020B0604020104020204" pitchFamily="34" charset="0"/>
              </a:rPr>
              <a:t>you want to find </a:t>
            </a:r>
            <a:r>
              <a:rPr lang="en-US" sz="2200" b="1" dirty="0" smtClean="0">
                <a:solidFill>
                  <a:schemeClr val="accent3">
                    <a:lumMod val="25000"/>
                  </a:schemeClr>
                </a:solidFill>
                <a:latin typeface="Abadi" panose="020B0604020104020204" pitchFamily="34" charset="0"/>
              </a:rPr>
              <a:t>answers</a:t>
            </a:r>
            <a:endParaRPr lang="en-US" sz="2200" dirty="0" smtClean="0">
              <a:solidFill>
                <a:schemeClr val="accent3">
                  <a:lumMod val="25000"/>
                </a:schemeClr>
              </a:solidFill>
              <a:latin typeface="Abadi" panose="020B0604020104020204" pitchFamily="34" charset="0"/>
            </a:endParaRPr>
          </a:p>
          <a:p>
            <a:pPr>
              <a:spcBef>
                <a:spcPts val="1400"/>
              </a:spcBef>
            </a:pPr>
            <a:r>
              <a:rPr lang="en-US" sz="2000" dirty="0" smtClean="0">
                <a:solidFill>
                  <a:schemeClr val="accent3">
                    <a:lumMod val="25000"/>
                  </a:schemeClr>
                </a:solidFill>
                <a:latin typeface="Abadi" panose="020B0604020104020204" pitchFamily="34" charset="0"/>
              </a:rPr>
              <a:t>What </a:t>
            </a:r>
            <a:r>
              <a:rPr lang="en-US" sz="2000" dirty="0">
                <a:solidFill>
                  <a:schemeClr val="accent3">
                    <a:lumMod val="25000"/>
                  </a:schemeClr>
                </a:solidFill>
                <a:latin typeface="Abadi" panose="020B0604020104020204" pitchFamily="34" charset="0"/>
              </a:rPr>
              <a:t>factors contribute to the successful landing of a rocket?</a:t>
            </a:r>
          </a:p>
          <a:p>
            <a:pPr>
              <a:spcBef>
                <a:spcPts val="1400"/>
              </a:spcBef>
            </a:pPr>
            <a:r>
              <a:rPr lang="en-US" sz="2000" dirty="0">
                <a:solidFill>
                  <a:schemeClr val="accent3">
                    <a:lumMod val="25000"/>
                  </a:schemeClr>
                </a:solidFill>
                <a:latin typeface="Abadi" panose="020B0604020104020204" pitchFamily="34" charset="0"/>
              </a:rPr>
              <a:t>The interplay of different </a:t>
            </a:r>
            <a:r>
              <a:rPr lang="en-US" sz="2000" dirty="0" smtClean="0">
                <a:solidFill>
                  <a:schemeClr val="accent3">
                    <a:lumMod val="25000"/>
                  </a:schemeClr>
                </a:solidFill>
                <a:latin typeface="Abadi" panose="020B0604020104020204" pitchFamily="34" charset="0"/>
              </a:rPr>
              <a:t>features </a:t>
            </a:r>
            <a:r>
              <a:rPr lang="en-US" sz="2000" dirty="0">
                <a:solidFill>
                  <a:schemeClr val="accent3">
                    <a:lumMod val="25000"/>
                  </a:schemeClr>
                </a:solidFill>
                <a:latin typeface="Abadi" panose="020B0604020104020204" pitchFamily="34" charset="0"/>
              </a:rPr>
              <a:t>that influence the probability of a successful landing.</a:t>
            </a:r>
          </a:p>
          <a:p>
            <a:pPr>
              <a:spcBef>
                <a:spcPts val="1400"/>
              </a:spcBef>
            </a:pPr>
            <a:r>
              <a:rPr lang="en-US" sz="2000" dirty="0">
                <a:solidFill>
                  <a:schemeClr val="accent3">
                    <a:lumMod val="25000"/>
                  </a:schemeClr>
                </a:solidFill>
                <a:latin typeface="Abadi" panose="020B0604020104020204" pitchFamily="34" charset="0"/>
              </a:rPr>
              <a:t>What operational conditions need to </a:t>
            </a:r>
            <a:r>
              <a:rPr lang="en-US" sz="2000" dirty="0" smtClean="0">
                <a:solidFill>
                  <a:schemeClr val="accent3">
                    <a:lumMod val="25000"/>
                  </a:schemeClr>
                </a:solidFill>
                <a:latin typeface="Abadi" panose="020B0604020104020204" pitchFamily="34" charset="0"/>
              </a:rPr>
              <a:t>be in place for successful landing?</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spc="-130" dirty="0">
                <a:solidFill>
                  <a:schemeClr val="tx1"/>
                </a:solidFill>
                <a:latin typeface="+mj-lt"/>
                <a:ea typeface="+mj-ea"/>
                <a:cs typeface="+mj-cs"/>
              </a:rPr>
              <a:t>Proportion of Launch Success for All Sites</a:t>
            </a:r>
          </a:p>
        </p:txBody>
      </p:sp>
      <p:pic>
        <p:nvPicPr>
          <p:cNvPr id="6" name="object 5"/>
          <p:cNvPicPr>
            <a:picLocks noGrp="1"/>
          </p:cNvPicPr>
          <p:nvPr>
            <p:ph idx="4294967295"/>
          </p:nvPr>
        </p:nvPicPr>
        <p:blipFill>
          <a:blip r:embed="rId3" cstate="print"/>
          <a:stretch>
            <a:fillRect/>
          </a:stretch>
        </p:blipFill>
        <p:spPr>
          <a:xfrm>
            <a:off x="956974" y="1439060"/>
            <a:ext cx="9745662" cy="4071521"/>
          </a:xfrm>
          <a:prstGeom prst="rect">
            <a:avLst/>
          </a:prstGeom>
        </p:spPr>
      </p:pic>
      <p:sp>
        <p:nvSpPr>
          <p:cNvPr id="2" name="TextBox 1"/>
          <p:cNvSpPr txBox="1"/>
          <p:nvPr/>
        </p:nvSpPr>
        <p:spPr>
          <a:xfrm>
            <a:off x="770011" y="5780880"/>
            <a:ext cx="10119735" cy="646331"/>
          </a:xfrm>
          <a:prstGeom prst="rect">
            <a:avLst/>
          </a:prstGeom>
          <a:noFill/>
        </p:spPr>
        <p:txBody>
          <a:bodyPr wrap="square" rtlCol="0">
            <a:spAutoFit/>
          </a:bodyPr>
          <a:lstStyle/>
          <a:p>
            <a:pPr marL="240665" indent="-227965">
              <a:lnSpc>
                <a:spcPct val="100000"/>
              </a:lnSpc>
              <a:spcBef>
                <a:spcPts val="95"/>
              </a:spcBef>
              <a:buFont typeface="Arial"/>
              <a:buChar char="•"/>
              <a:tabLst>
                <a:tab pos="240665" algn="l"/>
              </a:tabLst>
            </a:pPr>
            <a:r>
              <a:rPr lang="en-US" spc="-120" dirty="0">
                <a:solidFill>
                  <a:srgbClr val="292929"/>
                </a:solidFill>
                <a:latin typeface="Microsoft Sans Serif"/>
                <a:cs typeface="Microsoft Sans Serif"/>
              </a:rPr>
              <a:t>The launch site with the highest proportion of successful launches is the KSC LC-39A site, accounting for 41.7% of successes, followed by the CCAFS LC-40 site with 29.2%.</a:t>
            </a:r>
            <a:endParaRPr lang="en-US" dirty="0">
              <a:latin typeface="Microsoft Sans Serif"/>
              <a:cs typeface="Microsoft Sans Serif"/>
            </a:endParaRPr>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4400" spc="-130" dirty="0">
                <a:solidFill>
                  <a:schemeClr val="tx1"/>
                </a:solidFill>
                <a:latin typeface="+mj-lt"/>
                <a:ea typeface="+mj-ea"/>
                <a:cs typeface="+mj-cs"/>
              </a:rPr>
              <a:t>Launch Site with Highest Success Rate</a:t>
            </a:r>
          </a:p>
        </p:txBody>
      </p:sp>
      <p:pic>
        <p:nvPicPr>
          <p:cNvPr id="6" name="object 5"/>
          <p:cNvPicPr>
            <a:picLocks noGrp="1"/>
          </p:cNvPicPr>
          <p:nvPr>
            <p:ph idx="4294967295"/>
          </p:nvPr>
        </p:nvPicPr>
        <p:blipFill>
          <a:blip r:embed="rId3" cstate="print"/>
          <a:stretch>
            <a:fillRect/>
          </a:stretch>
        </p:blipFill>
        <p:spPr>
          <a:xfrm>
            <a:off x="812233" y="1520825"/>
            <a:ext cx="10394497" cy="4351338"/>
          </a:xfrm>
          <a:prstGeom prst="rect">
            <a:avLst/>
          </a:prstGeom>
        </p:spPr>
      </p:pic>
      <p:sp>
        <p:nvSpPr>
          <p:cNvPr id="2" name="TextBox 1"/>
          <p:cNvSpPr txBox="1"/>
          <p:nvPr/>
        </p:nvSpPr>
        <p:spPr>
          <a:xfrm>
            <a:off x="770010" y="6025573"/>
            <a:ext cx="10687961" cy="646331"/>
          </a:xfrm>
          <a:prstGeom prst="rect">
            <a:avLst/>
          </a:prstGeom>
          <a:noFill/>
        </p:spPr>
        <p:txBody>
          <a:bodyPr wrap="square" rtlCol="0">
            <a:spAutoFit/>
          </a:bodyPr>
          <a:lstStyle/>
          <a:p>
            <a:r>
              <a:rPr lang="en-US" spc="-70" dirty="0">
                <a:solidFill>
                  <a:srgbClr val="292929"/>
                </a:solidFill>
                <a:latin typeface="Microsoft Sans Serif"/>
                <a:cs typeface="Microsoft Sans Serif"/>
              </a:rPr>
              <a:t>The launch site KSC LC-39A achieved the highest launch success ratio, with a 76.9% success rate, representing 10 successful launches out of 13 in total.</a:t>
            </a:r>
            <a:endParaRPr lang="en-US" dirty="0"/>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50" dirty="0"/>
              <a:t>Correlation</a:t>
            </a:r>
            <a:r>
              <a:rPr lang="en-US" spc="-165" dirty="0"/>
              <a:t> </a:t>
            </a:r>
            <a:r>
              <a:rPr lang="en-US" spc="-50" dirty="0"/>
              <a:t>between</a:t>
            </a:r>
            <a:r>
              <a:rPr lang="en-US" spc="-170" dirty="0"/>
              <a:t> </a:t>
            </a:r>
            <a:r>
              <a:rPr lang="en-US" spc="-40" dirty="0"/>
              <a:t>payload</a:t>
            </a:r>
            <a:r>
              <a:rPr lang="en-US" spc="-165" dirty="0"/>
              <a:t> </a:t>
            </a:r>
            <a:r>
              <a:rPr lang="en-US" spc="-10" dirty="0"/>
              <a:t>and</a:t>
            </a:r>
            <a:r>
              <a:rPr lang="en-US" spc="-175" dirty="0"/>
              <a:t> </a:t>
            </a:r>
            <a:r>
              <a:rPr lang="en-US" spc="-75" dirty="0"/>
              <a:t>launch</a:t>
            </a:r>
            <a:r>
              <a:rPr lang="en-US" spc="-150" dirty="0"/>
              <a:t> </a:t>
            </a:r>
            <a:r>
              <a:rPr lang="en-US" spc="-50" dirty="0"/>
              <a:t>outcome</a:t>
            </a:r>
            <a:r>
              <a:rPr lang="en-US" spc="-170" dirty="0"/>
              <a:t> </a:t>
            </a:r>
            <a:r>
              <a:rPr lang="en-US" spc="-25" dirty="0"/>
              <a:t>(1)</a:t>
            </a:r>
            <a:endParaRPr lang="en-US" dirty="0">
              <a:solidFill>
                <a:srgbClr val="0B49CB"/>
              </a:solidFill>
              <a:latin typeface="Abadi"/>
            </a:endParaRPr>
          </a:p>
        </p:txBody>
      </p:sp>
      <p:pic>
        <p:nvPicPr>
          <p:cNvPr id="6" name="object 5"/>
          <p:cNvPicPr>
            <a:picLocks noGrp="1"/>
          </p:cNvPicPr>
          <p:nvPr>
            <p:ph idx="4294967295"/>
          </p:nvPr>
        </p:nvPicPr>
        <p:blipFill>
          <a:blip r:embed="rId3" cstate="print"/>
          <a:stretch>
            <a:fillRect/>
          </a:stretch>
        </p:blipFill>
        <p:spPr>
          <a:xfrm>
            <a:off x="761387" y="1355751"/>
            <a:ext cx="10414000" cy="4155013"/>
          </a:xfrm>
          <a:prstGeom prst="rect">
            <a:avLst/>
          </a:prstGeom>
        </p:spPr>
      </p:pic>
      <p:sp>
        <p:nvSpPr>
          <p:cNvPr id="2" name="Rectangle 1"/>
          <p:cNvSpPr/>
          <p:nvPr/>
        </p:nvSpPr>
        <p:spPr>
          <a:xfrm>
            <a:off x="651163" y="5757807"/>
            <a:ext cx="10634448" cy="535531"/>
          </a:xfrm>
          <a:prstGeom prst="rect">
            <a:avLst/>
          </a:prstGeom>
        </p:spPr>
        <p:txBody>
          <a:bodyPr wrap="square">
            <a:spAutoFit/>
          </a:bodyPr>
          <a:lstStyle/>
          <a:p>
            <a:pPr marL="241300" marR="5080" indent="-228600">
              <a:lnSpc>
                <a:spcPct val="80000"/>
              </a:lnSpc>
              <a:spcBef>
                <a:spcPts val="530"/>
              </a:spcBef>
              <a:buFont typeface="Arial"/>
              <a:buChar char="•"/>
              <a:tabLst>
                <a:tab pos="241300" algn="l"/>
              </a:tabLst>
            </a:pPr>
            <a:r>
              <a:rPr lang="en-US" spc="-40" dirty="0">
                <a:solidFill>
                  <a:srgbClr val="292929"/>
                </a:solidFill>
                <a:latin typeface="Microsoft Sans Serif"/>
                <a:cs typeface="Microsoft Sans Serif"/>
              </a:rPr>
              <a:t>When considering all launch sites, the payload mass range of approximately 2000 to 5500 kilograms exhibited the highest success rate.</a:t>
            </a:r>
            <a:endParaRPr lang="en-US" dirty="0">
              <a:latin typeface="Microsoft Sans Serif"/>
              <a:cs typeface="Microsoft Sans Serif"/>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5802274"/>
            <a:ext cx="10530840" cy="777875"/>
          </a:xfrm>
          <a:prstGeom prst="rect">
            <a:avLst/>
          </a:prstGeom>
        </p:spPr>
        <p:txBody>
          <a:bodyPr vert="horz" wrap="square" lIns="0" tIns="69850" rIns="0" bIns="0" rtlCol="0">
            <a:spAutoFit/>
          </a:bodyPr>
          <a:lstStyle/>
          <a:p>
            <a:pPr marL="241300" marR="5080" indent="-228600">
              <a:lnSpc>
                <a:spcPct val="80000"/>
              </a:lnSpc>
              <a:spcBef>
                <a:spcPts val="550"/>
              </a:spcBef>
              <a:buFont typeface="Arial"/>
              <a:buChar char="•"/>
              <a:tabLst>
                <a:tab pos="241300" algn="l"/>
                <a:tab pos="10273030" algn="l"/>
              </a:tabLst>
            </a:pPr>
            <a:r>
              <a:rPr sz="1900" spc="-50" dirty="0">
                <a:solidFill>
                  <a:srgbClr val="292929"/>
                </a:solidFill>
                <a:latin typeface="Microsoft Sans Serif"/>
                <a:cs typeface="Microsoft Sans Serif"/>
              </a:rPr>
              <a:t>Considering</a:t>
            </a:r>
            <a:r>
              <a:rPr sz="1900" spc="-75" dirty="0">
                <a:solidFill>
                  <a:srgbClr val="292929"/>
                </a:solidFill>
                <a:latin typeface="Microsoft Sans Serif"/>
                <a:cs typeface="Microsoft Sans Serif"/>
              </a:rPr>
              <a:t> </a:t>
            </a:r>
            <a:r>
              <a:rPr sz="1900" dirty="0">
                <a:solidFill>
                  <a:srgbClr val="292929"/>
                </a:solidFill>
                <a:latin typeface="Microsoft Sans Serif"/>
                <a:cs typeface="Microsoft Sans Serif"/>
              </a:rPr>
              <a:t>all</a:t>
            </a:r>
            <a:r>
              <a:rPr sz="1900" spc="-114" dirty="0">
                <a:solidFill>
                  <a:srgbClr val="292929"/>
                </a:solidFill>
                <a:latin typeface="Microsoft Sans Serif"/>
                <a:cs typeface="Microsoft Sans Serif"/>
              </a:rPr>
              <a:t> </a:t>
            </a:r>
            <a:r>
              <a:rPr sz="1900" spc="-45" dirty="0">
                <a:solidFill>
                  <a:srgbClr val="292929"/>
                </a:solidFill>
                <a:latin typeface="Microsoft Sans Serif"/>
                <a:cs typeface="Microsoft Sans Serif"/>
              </a:rPr>
              <a:t>launch</a:t>
            </a:r>
            <a:r>
              <a:rPr sz="1900" spc="-25" dirty="0">
                <a:solidFill>
                  <a:srgbClr val="292929"/>
                </a:solidFill>
                <a:latin typeface="Microsoft Sans Serif"/>
                <a:cs typeface="Microsoft Sans Serif"/>
              </a:rPr>
              <a:t> </a:t>
            </a:r>
            <a:r>
              <a:rPr sz="1900" spc="-20" dirty="0">
                <a:solidFill>
                  <a:srgbClr val="292929"/>
                </a:solidFill>
                <a:latin typeface="Microsoft Sans Serif"/>
                <a:cs typeface="Microsoft Sans Serif"/>
              </a:rPr>
              <a:t>sites</a:t>
            </a:r>
            <a:r>
              <a:rPr sz="1900" spc="-50" dirty="0">
                <a:solidFill>
                  <a:srgbClr val="292929"/>
                </a:solidFill>
                <a:latin typeface="Microsoft Sans Serif"/>
                <a:cs typeface="Microsoft Sans Serif"/>
              </a:rPr>
              <a:t> </a:t>
            </a:r>
            <a:r>
              <a:rPr sz="1900" dirty="0">
                <a:solidFill>
                  <a:srgbClr val="292929"/>
                </a:solidFill>
                <a:latin typeface="Microsoft Sans Serif"/>
                <a:cs typeface="Microsoft Sans Serif"/>
              </a:rPr>
              <a:t>and</a:t>
            </a:r>
            <a:r>
              <a:rPr sz="1900" spc="-45" dirty="0">
                <a:solidFill>
                  <a:srgbClr val="292929"/>
                </a:solidFill>
                <a:latin typeface="Microsoft Sans Serif"/>
                <a:cs typeface="Microsoft Sans Serif"/>
              </a:rPr>
              <a:t> </a:t>
            </a:r>
            <a:r>
              <a:rPr sz="1900" dirty="0">
                <a:solidFill>
                  <a:srgbClr val="292929"/>
                </a:solidFill>
                <a:latin typeface="Microsoft Sans Serif"/>
                <a:cs typeface="Microsoft Sans Serif"/>
              </a:rPr>
              <a:t>all</a:t>
            </a:r>
            <a:r>
              <a:rPr sz="1900" spc="-45" dirty="0">
                <a:solidFill>
                  <a:srgbClr val="292929"/>
                </a:solidFill>
                <a:latin typeface="Microsoft Sans Serif"/>
                <a:cs typeface="Microsoft Sans Serif"/>
              </a:rPr>
              <a:t> </a:t>
            </a:r>
            <a:r>
              <a:rPr sz="1900" spc="-30" dirty="0">
                <a:solidFill>
                  <a:srgbClr val="292929"/>
                </a:solidFill>
                <a:latin typeface="Microsoft Sans Serif"/>
                <a:cs typeface="Microsoft Sans Serif"/>
              </a:rPr>
              <a:t>payload</a:t>
            </a:r>
            <a:r>
              <a:rPr sz="1900" spc="-10" dirty="0">
                <a:solidFill>
                  <a:srgbClr val="292929"/>
                </a:solidFill>
                <a:latin typeface="Microsoft Sans Serif"/>
                <a:cs typeface="Microsoft Sans Serif"/>
              </a:rPr>
              <a:t> </a:t>
            </a:r>
            <a:r>
              <a:rPr sz="1900" spc="-114" dirty="0">
                <a:solidFill>
                  <a:srgbClr val="292929"/>
                </a:solidFill>
                <a:latin typeface="Microsoft Sans Serif"/>
                <a:cs typeface="Microsoft Sans Serif"/>
              </a:rPr>
              <a:t>masses,</a:t>
            </a:r>
            <a:r>
              <a:rPr sz="1900" spc="-10" dirty="0">
                <a:solidFill>
                  <a:srgbClr val="292929"/>
                </a:solidFill>
                <a:latin typeface="Microsoft Sans Serif"/>
                <a:cs typeface="Microsoft Sans Serif"/>
              </a:rPr>
              <a:t> booster</a:t>
            </a:r>
            <a:r>
              <a:rPr sz="1900" spc="-50" dirty="0">
                <a:solidFill>
                  <a:srgbClr val="292929"/>
                </a:solidFill>
                <a:latin typeface="Microsoft Sans Serif"/>
                <a:cs typeface="Microsoft Sans Serif"/>
              </a:rPr>
              <a:t> </a:t>
            </a:r>
            <a:r>
              <a:rPr sz="1900" spc="-30" dirty="0">
                <a:solidFill>
                  <a:srgbClr val="292929"/>
                </a:solidFill>
                <a:latin typeface="Microsoft Sans Serif"/>
                <a:cs typeface="Microsoft Sans Serif"/>
              </a:rPr>
              <a:t>version</a:t>
            </a:r>
            <a:r>
              <a:rPr sz="1900" spc="-35" dirty="0">
                <a:solidFill>
                  <a:srgbClr val="292929"/>
                </a:solidFill>
                <a:latin typeface="Microsoft Sans Serif"/>
                <a:cs typeface="Microsoft Sans Serif"/>
              </a:rPr>
              <a:t> </a:t>
            </a:r>
            <a:r>
              <a:rPr sz="1900" spc="-185" dirty="0">
                <a:solidFill>
                  <a:srgbClr val="292929"/>
                </a:solidFill>
                <a:latin typeface="Microsoft Sans Serif"/>
                <a:cs typeface="Microsoft Sans Serif"/>
              </a:rPr>
              <a:t>FT</a:t>
            </a:r>
            <a:r>
              <a:rPr sz="1900" spc="60" dirty="0">
                <a:solidFill>
                  <a:srgbClr val="292929"/>
                </a:solidFill>
                <a:latin typeface="Microsoft Sans Serif"/>
                <a:cs typeface="Microsoft Sans Serif"/>
              </a:rPr>
              <a:t> </a:t>
            </a:r>
            <a:r>
              <a:rPr sz="1900" spc="-40" dirty="0">
                <a:solidFill>
                  <a:srgbClr val="292929"/>
                </a:solidFill>
                <a:latin typeface="Microsoft Sans Serif"/>
                <a:cs typeface="Microsoft Sans Serif"/>
              </a:rPr>
              <a:t>showed</a:t>
            </a:r>
            <a:r>
              <a:rPr sz="1900" spc="-35" dirty="0">
                <a:solidFill>
                  <a:srgbClr val="292929"/>
                </a:solidFill>
                <a:latin typeface="Microsoft Sans Serif"/>
                <a:cs typeface="Microsoft Sans Serif"/>
              </a:rPr>
              <a:t> </a:t>
            </a:r>
            <a:r>
              <a:rPr sz="1900" dirty="0">
                <a:solidFill>
                  <a:srgbClr val="292929"/>
                </a:solidFill>
                <a:latin typeface="Microsoft Sans Serif"/>
                <a:cs typeface="Microsoft Sans Serif"/>
              </a:rPr>
              <a:t>the</a:t>
            </a:r>
            <a:r>
              <a:rPr sz="1900" spc="-65" dirty="0">
                <a:solidFill>
                  <a:srgbClr val="292929"/>
                </a:solidFill>
                <a:latin typeface="Microsoft Sans Serif"/>
                <a:cs typeface="Microsoft Sans Serif"/>
              </a:rPr>
              <a:t> </a:t>
            </a:r>
            <a:r>
              <a:rPr sz="1900" spc="-10" dirty="0">
                <a:solidFill>
                  <a:srgbClr val="292929"/>
                </a:solidFill>
                <a:latin typeface="Microsoft Sans Serif"/>
                <a:cs typeface="Microsoft Sans Serif"/>
              </a:rPr>
              <a:t>highest</a:t>
            </a:r>
            <a:r>
              <a:rPr sz="1900" spc="500" dirty="0">
                <a:solidFill>
                  <a:srgbClr val="292929"/>
                </a:solidFill>
                <a:latin typeface="Microsoft Sans Serif"/>
                <a:cs typeface="Microsoft Sans Serif"/>
              </a:rPr>
              <a:t> </a:t>
            </a:r>
            <a:r>
              <a:rPr sz="2850" spc="-44" baseline="1461" dirty="0">
                <a:solidFill>
                  <a:srgbClr val="292929"/>
                </a:solidFill>
                <a:latin typeface="Microsoft Sans Serif"/>
                <a:cs typeface="Microsoft Sans Serif"/>
              </a:rPr>
              <a:t>number</a:t>
            </a:r>
            <a:r>
              <a:rPr sz="2850" spc="-52" baseline="1461" dirty="0">
                <a:solidFill>
                  <a:srgbClr val="292929"/>
                </a:solidFill>
                <a:latin typeface="Microsoft Sans Serif"/>
                <a:cs typeface="Microsoft Sans Serif"/>
              </a:rPr>
              <a:t> </a:t>
            </a:r>
            <a:r>
              <a:rPr sz="2850" baseline="1461" dirty="0">
                <a:solidFill>
                  <a:srgbClr val="292929"/>
                </a:solidFill>
                <a:latin typeface="Microsoft Sans Serif"/>
                <a:cs typeface="Microsoft Sans Serif"/>
              </a:rPr>
              <a:t>of</a:t>
            </a:r>
            <a:r>
              <a:rPr sz="2850" spc="-75" baseline="1461" dirty="0">
                <a:solidFill>
                  <a:srgbClr val="292929"/>
                </a:solidFill>
                <a:latin typeface="Microsoft Sans Serif"/>
                <a:cs typeface="Microsoft Sans Serif"/>
              </a:rPr>
              <a:t> </a:t>
            </a:r>
            <a:r>
              <a:rPr sz="2850" spc="-104" baseline="1461" dirty="0">
                <a:solidFill>
                  <a:srgbClr val="292929"/>
                </a:solidFill>
                <a:latin typeface="Microsoft Sans Serif"/>
                <a:cs typeface="Microsoft Sans Serif"/>
              </a:rPr>
              <a:t>successful</a:t>
            </a:r>
            <a:r>
              <a:rPr sz="2850" spc="-7" baseline="1461" dirty="0">
                <a:solidFill>
                  <a:srgbClr val="292929"/>
                </a:solidFill>
                <a:latin typeface="Microsoft Sans Serif"/>
                <a:cs typeface="Microsoft Sans Serif"/>
              </a:rPr>
              <a:t> </a:t>
            </a:r>
            <a:r>
              <a:rPr sz="2850" spc="-52" baseline="1461" dirty="0">
                <a:solidFill>
                  <a:srgbClr val="292929"/>
                </a:solidFill>
                <a:latin typeface="Microsoft Sans Serif"/>
                <a:cs typeface="Microsoft Sans Serif"/>
              </a:rPr>
              <a:t>landings,</a:t>
            </a:r>
            <a:r>
              <a:rPr sz="2850" spc="-22" baseline="1461" dirty="0">
                <a:solidFill>
                  <a:srgbClr val="292929"/>
                </a:solidFill>
                <a:latin typeface="Microsoft Sans Serif"/>
                <a:cs typeface="Microsoft Sans Serif"/>
              </a:rPr>
              <a:t> </a:t>
            </a:r>
            <a:r>
              <a:rPr sz="2850" spc="-15" baseline="1461" dirty="0">
                <a:solidFill>
                  <a:srgbClr val="292929"/>
                </a:solidFill>
                <a:latin typeface="Microsoft Sans Serif"/>
                <a:cs typeface="Microsoft Sans Serif"/>
              </a:rPr>
              <a:t>while</a:t>
            </a:r>
            <a:r>
              <a:rPr sz="2850" spc="-52" baseline="1461" dirty="0">
                <a:solidFill>
                  <a:srgbClr val="292929"/>
                </a:solidFill>
                <a:latin typeface="Microsoft Sans Serif"/>
                <a:cs typeface="Microsoft Sans Serif"/>
              </a:rPr>
              <a:t> </a:t>
            </a:r>
            <a:r>
              <a:rPr sz="2850" baseline="1461" dirty="0">
                <a:solidFill>
                  <a:srgbClr val="292929"/>
                </a:solidFill>
                <a:latin typeface="Microsoft Sans Serif"/>
                <a:cs typeface="Microsoft Sans Serif"/>
              </a:rPr>
              <a:t>booster</a:t>
            </a:r>
            <a:r>
              <a:rPr sz="2850" spc="-44" baseline="1461" dirty="0">
                <a:solidFill>
                  <a:srgbClr val="292929"/>
                </a:solidFill>
                <a:latin typeface="Microsoft Sans Serif"/>
                <a:cs typeface="Microsoft Sans Serif"/>
              </a:rPr>
              <a:t> version</a:t>
            </a:r>
            <a:r>
              <a:rPr sz="2850" spc="-52" baseline="1461" dirty="0">
                <a:solidFill>
                  <a:srgbClr val="292929"/>
                </a:solidFill>
                <a:latin typeface="Microsoft Sans Serif"/>
                <a:cs typeface="Microsoft Sans Serif"/>
              </a:rPr>
              <a:t> </a:t>
            </a:r>
            <a:r>
              <a:rPr sz="2850" baseline="1461" dirty="0">
                <a:solidFill>
                  <a:srgbClr val="292929"/>
                </a:solidFill>
                <a:latin typeface="Microsoft Sans Serif"/>
                <a:cs typeface="Microsoft Sans Serif"/>
              </a:rPr>
              <a:t>v1.1</a:t>
            </a:r>
            <a:r>
              <a:rPr sz="2850" spc="-60" baseline="1461" dirty="0">
                <a:solidFill>
                  <a:srgbClr val="292929"/>
                </a:solidFill>
                <a:latin typeface="Microsoft Sans Serif"/>
                <a:cs typeface="Microsoft Sans Serif"/>
              </a:rPr>
              <a:t> showed</a:t>
            </a:r>
            <a:r>
              <a:rPr sz="2850" spc="-37" baseline="1461" dirty="0">
                <a:solidFill>
                  <a:srgbClr val="292929"/>
                </a:solidFill>
                <a:latin typeface="Microsoft Sans Serif"/>
                <a:cs typeface="Microsoft Sans Serif"/>
              </a:rPr>
              <a:t> </a:t>
            </a:r>
            <a:r>
              <a:rPr sz="2850" baseline="1461" dirty="0">
                <a:solidFill>
                  <a:srgbClr val="292929"/>
                </a:solidFill>
                <a:latin typeface="Microsoft Sans Serif"/>
                <a:cs typeface="Microsoft Sans Serif"/>
              </a:rPr>
              <a:t>the</a:t>
            </a:r>
            <a:r>
              <a:rPr sz="2850" spc="-82" baseline="1461" dirty="0">
                <a:solidFill>
                  <a:srgbClr val="292929"/>
                </a:solidFill>
                <a:latin typeface="Microsoft Sans Serif"/>
                <a:cs typeface="Microsoft Sans Serif"/>
              </a:rPr>
              <a:t> </a:t>
            </a:r>
            <a:r>
              <a:rPr sz="2850" spc="-30" baseline="1461" dirty="0">
                <a:solidFill>
                  <a:srgbClr val="292929"/>
                </a:solidFill>
                <a:latin typeface="Microsoft Sans Serif"/>
                <a:cs typeface="Microsoft Sans Serif"/>
              </a:rPr>
              <a:t>highest</a:t>
            </a:r>
            <a:r>
              <a:rPr sz="2850" spc="-44" baseline="1461" dirty="0">
                <a:solidFill>
                  <a:srgbClr val="292929"/>
                </a:solidFill>
                <a:latin typeface="Microsoft Sans Serif"/>
                <a:cs typeface="Microsoft Sans Serif"/>
              </a:rPr>
              <a:t> number </a:t>
            </a:r>
            <a:r>
              <a:rPr sz="2850" baseline="1461" dirty="0">
                <a:solidFill>
                  <a:srgbClr val="292929"/>
                </a:solidFill>
                <a:latin typeface="Microsoft Sans Serif"/>
                <a:cs typeface="Microsoft Sans Serif"/>
              </a:rPr>
              <a:t>of</a:t>
            </a:r>
            <a:r>
              <a:rPr sz="2850" spc="-82" baseline="1461" dirty="0">
                <a:solidFill>
                  <a:srgbClr val="292929"/>
                </a:solidFill>
                <a:latin typeface="Microsoft Sans Serif"/>
                <a:cs typeface="Microsoft Sans Serif"/>
              </a:rPr>
              <a:t> </a:t>
            </a:r>
            <a:r>
              <a:rPr sz="2850" spc="-15" baseline="1461" dirty="0">
                <a:solidFill>
                  <a:srgbClr val="292929"/>
                </a:solidFill>
                <a:latin typeface="Microsoft Sans Serif"/>
                <a:cs typeface="Microsoft Sans Serif"/>
              </a:rPr>
              <a:t>failed</a:t>
            </a:r>
            <a:r>
              <a:rPr sz="2850" baseline="1461" dirty="0">
                <a:solidFill>
                  <a:srgbClr val="292929"/>
                </a:solidFill>
                <a:latin typeface="Microsoft Sans Serif"/>
                <a:cs typeface="Microsoft Sans Serif"/>
              </a:rPr>
              <a:t>	</a:t>
            </a:r>
            <a:r>
              <a:rPr sz="1600" spc="40" dirty="0">
                <a:solidFill>
                  <a:srgbClr val="1C7CDB"/>
                </a:solidFill>
                <a:latin typeface="Microsoft Sans Serif"/>
                <a:cs typeface="Microsoft Sans Serif"/>
              </a:rPr>
              <a:t>44 </a:t>
            </a:r>
            <a:r>
              <a:rPr sz="1900" spc="-10" dirty="0">
                <a:solidFill>
                  <a:srgbClr val="292929"/>
                </a:solidFill>
                <a:latin typeface="Microsoft Sans Serif"/>
                <a:cs typeface="Microsoft Sans Serif"/>
              </a:rPr>
              <a:t>landings</a:t>
            </a:r>
            <a:endParaRPr sz="1900">
              <a:latin typeface="Microsoft Sans Serif"/>
              <a:cs typeface="Microsoft Sans Serif"/>
            </a:endParaRPr>
          </a:p>
        </p:txBody>
      </p:sp>
      <p:sp>
        <p:nvSpPr>
          <p:cNvPr id="3" name="object 3"/>
          <p:cNvSpPr txBox="1">
            <a:spLocks noGrp="1"/>
          </p:cNvSpPr>
          <p:nvPr>
            <p:ph type="title"/>
          </p:nvPr>
        </p:nvSpPr>
        <p:spPr>
          <a:prstGeom prst="rect">
            <a:avLst/>
          </a:prstGeom>
        </p:spPr>
        <p:txBody>
          <a:bodyPr vert="horz" wrap="square" lIns="0" tIns="63042" rIns="0" bIns="0" rtlCol="0">
            <a:spAutoFit/>
          </a:bodyPr>
          <a:lstStyle/>
          <a:p>
            <a:pPr marL="12700">
              <a:lnSpc>
                <a:spcPct val="100000"/>
              </a:lnSpc>
              <a:spcBef>
                <a:spcPts val="95"/>
              </a:spcBef>
            </a:pPr>
            <a:r>
              <a:rPr sz="3400" spc="-50" dirty="0"/>
              <a:t>Correlation</a:t>
            </a:r>
            <a:r>
              <a:rPr sz="3400" spc="-175" dirty="0"/>
              <a:t> </a:t>
            </a:r>
            <a:r>
              <a:rPr sz="3400" spc="-50" dirty="0"/>
              <a:t>between</a:t>
            </a:r>
            <a:r>
              <a:rPr sz="3400" spc="-170" dirty="0"/>
              <a:t> </a:t>
            </a:r>
            <a:r>
              <a:rPr sz="3400" spc="-40" dirty="0"/>
              <a:t>payload</a:t>
            </a:r>
            <a:r>
              <a:rPr sz="3400" spc="-160" dirty="0"/>
              <a:t> </a:t>
            </a:r>
            <a:r>
              <a:rPr sz="3400" spc="-10" dirty="0"/>
              <a:t>and</a:t>
            </a:r>
            <a:r>
              <a:rPr sz="3400" spc="-175" dirty="0"/>
              <a:t> </a:t>
            </a:r>
            <a:r>
              <a:rPr sz="3400" spc="-80" dirty="0"/>
              <a:t>launch</a:t>
            </a:r>
            <a:r>
              <a:rPr sz="3400" spc="-145" dirty="0"/>
              <a:t> </a:t>
            </a:r>
            <a:r>
              <a:rPr sz="3400" spc="-50" dirty="0"/>
              <a:t>outcome</a:t>
            </a:r>
            <a:r>
              <a:rPr sz="3400" spc="-165" dirty="0"/>
              <a:t> </a:t>
            </a:r>
            <a:r>
              <a:rPr sz="3400" spc="-25" dirty="0"/>
              <a:t>(2)</a:t>
            </a:r>
            <a:endParaRPr sz="3400"/>
          </a:p>
        </p:txBody>
      </p:sp>
      <p:pic>
        <p:nvPicPr>
          <p:cNvPr id="4" name="object 4"/>
          <p:cNvPicPr/>
          <p:nvPr/>
        </p:nvPicPr>
        <p:blipFill>
          <a:blip r:embed="rId2" cstate="print"/>
          <a:stretch>
            <a:fillRect/>
          </a:stretch>
        </p:blipFill>
        <p:spPr>
          <a:xfrm>
            <a:off x="858011" y="1475232"/>
            <a:ext cx="10238232" cy="4155948"/>
          </a:xfrm>
          <a:prstGeom prst="rect">
            <a:avLst/>
          </a:prstGeom>
        </p:spPr>
      </p:pic>
    </p:spTree>
    <p:extLst>
      <p:ext uri="{BB962C8B-B14F-4D97-AF65-F5344CB8AC3E}">
        <p14:creationId xmlns:p14="http://schemas.microsoft.com/office/powerpoint/2010/main" val="11199549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241300" marR="5080">
              <a:lnSpc>
                <a:spcPct val="100000"/>
              </a:lnSpc>
              <a:spcBef>
                <a:spcPts val="1405"/>
              </a:spcBef>
              <a:buFont typeface="Arial"/>
              <a:buChar char="•"/>
              <a:tabLst>
                <a:tab pos="241300" algn="l"/>
              </a:tabLst>
            </a:pPr>
            <a:r>
              <a:rPr lang="en-US" sz="2200" spc="-120" dirty="0">
                <a:solidFill>
                  <a:srgbClr val="292929"/>
                </a:solidFill>
                <a:latin typeface="Microsoft Sans Serif"/>
                <a:cs typeface="Microsoft Sans Serif"/>
              </a:rPr>
              <a:t>The K Nearest Neighbor, Logistic Regression, and Support Vector Machine models all yielded identical accuracy scores of 0.8333 on the test data.</a:t>
            </a:r>
          </a:p>
          <a:p>
            <a:pPr marL="241300" marR="5080">
              <a:lnSpc>
                <a:spcPct val="100000"/>
              </a:lnSpc>
              <a:spcBef>
                <a:spcPts val="1405"/>
              </a:spcBef>
              <a:buFont typeface="Arial"/>
              <a:buChar char="•"/>
              <a:tabLst>
                <a:tab pos="241300" algn="l"/>
              </a:tabLst>
            </a:pPr>
            <a:r>
              <a:rPr lang="en-US" sz="2200" spc="-120" dirty="0">
                <a:solidFill>
                  <a:srgbClr val="292929"/>
                </a:solidFill>
                <a:latin typeface="Microsoft Sans Serif"/>
                <a:cs typeface="Microsoft Sans Serif"/>
              </a:rPr>
              <a:t>The Decision Tree model exhibited the lowest performance, achieving an accuracy score of 0.7777 on the test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object 4"/>
          <p:cNvPicPr/>
          <p:nvPr/>
        </p:nvPicPr>
        <p:blipFill>
          <a:blip r:embed="rId3" cstate="print"/>
          <a:stretch>
            <a:fillRect/>
          </a:stretch>
        </p:blipFill>
        <p:spPr>
          <a:xfrm>
            <a:off x="6027811" y="1534345"/>
            <a:ext cx="5888736" cy="4491228"/>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395013"/>
            <a:ext cx="5035044" cy="4922659"/>
          </a:xfrm>
          <a:prstGeom prst="rect">
            <a:avLst/>
          </a:prstGeom>
        </p:spPr>
        <p:txBody>
          <a:bodyPr>
            <a:normAutofit/>
          </a:bodyPr>
          <a:lstStyle/>
          <a:p>
            <a:pPr marL="241300" marR="47625">
              <a:lnSpc>
                <a:spcPct val="100000"/>
              </a:lnSpc>
              <a:spcBef>
                <a:spcPts val="1390"/>
              </a:spcBef>
              <a:buFont typeface="Arial"/>
              <a:buChar char="•"/>
              <a:tabLst>
                <a:tab pos="241300" algn="l"/>
              </a:tabLst>
            </a:pPr>
            <a:r>
              <a:rPr lang="en-US" sz="2400" dirty="0">
                <a:solidFill>
                  <a:srgbClr val="292929"/>
                </a:solidFill>
                <a:latin typeface="Microsoft Sans Serif"/>
                <a:cs typeface="Microsoft Sans Serif"/>
              </a:rPr>
              <a:t>The K Nearest Neighbor, Logistic Regression, and Support Vector Machine models produced identical results in the confusion matrix</a:t>
            </a:r>
            <a:r>
              <a:rPr lang="en-US" sz="2400" dirty="0" smtClean="0">
                <a:solidFill>
                  <a:srgbClr val="292929"/>
                </a:solidFill>
                <a:latin typeface="Microsoft Sans Serif"/>
                <a:cs typeface="Microsoft Sans Serif"/>
              </a:rPr>
              <a:t>.</a:t>
            </a:r>
          </a:p>
          <a:p>
            <a:pPr marL="241300" marR="47625">
              <a:lnSpc>
                <a:spcPct val="100000"/>
              </a:lnSpc>
              <a:spcBef>
                <a:spcPts val="1390"/>
              </a:spcBef>
              <a:buFont typeface="Arial"/>
              <a:buChar char="•"/>
              <a:tabLst>
                <a:tab pos="241300" algn="l"/>
              </a:tabLst>
            </a:pPr>
            <a:r>
              <a:rPr lang="en-US" sz="2400" dirty="0" smtClean="0">
                <a:solidFill>
                  <a:srgbClr val="292929"/>
                </a:solidFill>
                <a:latin typeface="Microsoft Sans Serif"/>
                <a:cs typeface="Microsoft Sans Serif"/>
              </a:rPr>
              <a:t>All</a:t>
            </a:r>
            <a:r>
              <a:rPr lang="en-US" sz="2400" spc="-15" dirty="0" smtClean="0">
                <a:solidFill>
                  <a:srgbClr val="292929"/>
                </a:solidFill>
                <a:latin typeface="Microsoft Sans Serif"/>
                <a:cs typeface="Microsoft Sans Serif"/>
              </a:rPr>
              <a:t> </a:t>
            </a:r>
            <a:r>
              <a:rPr lang="en-US" sz="2400" spc="-80" dirty="0">
                <a:solidFill>
                  <a:srgbClr val="292929"/>
                </a:solidFill>
                <a:latin typeface="Microsoft Sans Serif"/>
                <a:cs typeface="Microsoft Sans Serif"/>
              </a:rPr>
              <a:t>successful</a:t>
            </a:r>
            <a:r>
              <a:rPr lang="en-US" sz="2400" spc="-15" dirty="0">
                <a:solidFill>
                  <a:srgbClr val="292929"/>
                </a:solidFill>
                <a:latin typeface="Microsoft Sans Serif"/>
                <a:cs typeface="Microsoft Sans Serif"/>
              </a:rPr>
              <a:t> </a:t>
            </a:r>
            <a:r>
              <a:rPr lang="en-US" sz="2400" spc="-10" dirty="0">
                <a:solidFill>
                  <a:srgbClr val="292929"/>
                </a:solidFill>
                <a:latin typeface="Microsoft Sans Serif"/>
                <a:cs typeface="Microsoft Sans Serif"/>
              </a:rPr>
              <a:t>landings </a:t>
            </a:r>
            <a:r>
              <a:rPr lang="en-US" sz="2400" spc="-25" dirty="0">
                <a:solidFill>
                  <a:srgbClr val="292929"/>
                </a:solidFill>
                <a:latin typeface="Microsoft Sans Serif"/>
                <a:cs typeface="Microsoft Sans Serif"/>
              </a:rPr>
              <a:t>were</a:t>
            </a:r>
            <a:r>
              <a:rPr lang="en-US" sz="2400" spc="-80" dirty="0">
                <a:solidFill>
                  <a:srgbClr val="292929"/>
                </a:solidFill>
                <a:latin typeface="Microsoft Sans Serif"/>
                <a:cs typeface="Microsoft Sans Serif"/>
              </a:rPr>
              <a:t> </a:t>
            </a:r>
            <a:r>
              <a:rPr lang="en-US" sz="2400" spc="-25" dirty="0">
                <a:solidFill>
                  <a:srgbClr val="292929"/>
                </a:solidFill>
                <a:latin typeface="Microsoft Sans Serif"/>
                <a:cs typeface="Microsoft Sans Serif"/>
              </a:rPr>
              <a:t>correctly</a:t>
            </a:r>
            <a:r>
              <a:rPr lang="en-US" sz="2400" spc="-85" dirty="0">
                <a:solidFill>
                  <a:srgbClr val="292929"/>
                </a:solidFill>
                <a:latin typeface="Microsoft Sans Serif"/>
                <a:cs typeface="Microsoft Sans Serif"/>
              </a:rPr>
              <a:t> </a:t>
            </a:r>
            <a:r>
              <a:rPr lang="en-US" sz="2400" spc="-10" dirty="0">
                <a:solidFill>
                  <a:srgbClr val="292929"/>
                </a:solidFill>
                <a:latin typeface="Microsoft Sans Serif"/>
                <a:cs typeface="Microsoft Sans Serif"/>
              </a:rPr>
              <a:t>classified, </a:t>
            </a:r>
            <a:r>
              <a:rPr lang="en-US" sz="2400" dirty="0">
                <a:solidFill>
                  <a:srgbClr val="292929"/>
                </a:solidFill>
                <a:latin typeface="Microsoft Sans Serif"/>
                <a:cs typeface="Microsoft Sans Serif"/>
              </a:rPr>
              <a:t>but</a:t>
            </a:r>
            <a:r>
              <a:rPr lang="en-US" sz="2400" spc="5" dirty="0">
                <a:solidFill>
                  <a:srgbClr val="292929"/>
                </a:solidFill>
                <a:latin typeface="Microsoft Sans Serif"/>
                <a:cs typeface="Microsoft Sans Serif"/>
              </a:rPr>
              <a:t> </a:t>
            </a:r>
            <a:r>
              <a:rPr lang="en-US" sz="2400" dirty="0">
                <a:solidFill>
                  <a:srgbClr val="292929"/>
                </a:solidFill>
                <a:latin typeface="Microsoft Sans Serif"/>
                <a:cs typeface="Microsoft Sans Serif"/>
              </a:rPr>
              <a:t>three</a:t>
            </a:r>
            <a:r>
              <a:rPr lang="en-US" sz="2400" spc="10" dirty="0">
                <a:solidFill>
                  <a:srgbClr val="292929"/>
                </a:solidFill>
                <a:latin typeface="Microsoft Sans Serif"/>
                <a:cs typeface="Microsoft Sans Serif"/>
              </a:rPr>
              <a:t> </a:t>
            </a:r>
            <a:r>
              <a:rPr lang="en-US" sz="2400" dirty="0">
                <a:solidFill>
                  <a:srgbClr val="292929"/>
                </a:solidFill>
                <a:latin typeface="Microsoft Sans Serif"/>
                <a:cs typeface="Microsoft Sans Serif"/>
              </a:rPr>
              <a:t>of</a:t>
            </a:r>
            <a:r>
              <a:rPr lang="en-US" sz="2400" spc="10" dirty="0">
                <a:solidFill>
                  <a:srgbClr val="292929"/>
                </a:solidFill>
                <a:latin typeface="Microsoft Sans Serif"/>
                <a:cs typeface="Microsoft Sans Serif"/>
              </a:rPr>
              <a:t> </a:t>
            </a:r>
            <a:r>
              <a:rPr lang="en-US" sz="2400" dirty="0">
                <a:solidFill>
                  <a:srgbClr val="292929"/>
                </a:solidFill>
                <a:latin typeface="Microsoft Sans Serif"/>
                <a:cs typeface="Microsoft Sans Serif"/>
              </a:rPr>
              <a:t>the</a:t>
            </a:r>
            <a:r>
              <a:rPr lang="en-US" sz="2400" spc="5" dirty="0">
                <a:solidFill>
                  <a:srgbClr val="292929"/>
                </a:solidFill>
                <a:latin typeface="Microsoft Sans Serif"/>
                <a:cs typeface="Microsoft Sans Serif"/>
              </a:rPr>
              <a:t> </a:t>
            </a:r>
            <a:r>
              <a:rPr lang="en-US" sz="2400" spc="-10" dirty="0">
                <a:solidFill>
                  <a:srgbClr val="292929"/>
                </a:solidFill>
                <a:latin typeface="Microsoft Sans Serif"/>
                <a:cs typeface="Microsoft Sans Serif"/>
              </a:rPr>
              <a:t>failed </a:t>
            </a:r>
            <a:r>
              <a:rPr lang="en-US" sz="2400" spc="-25" dirty="0">
                <a:solidFill>
                  <a:srgbClr val="292929"/>
                </a:solidFill>
                <a:latin typeface="Microsoft Sans Serif"/>
                <a:cs typeface="Microsoft Sans Serif"/>
              </a:rPr>
              <a:t>landings</a:t>
            </a:r>
            <a:r>
              <a:rPr lang="en-US" sz="2400" spc="-95" dirty="0">
                <a:solidFill>
                  <a:srgbClr val="292929"/>
                </a:solidFill>
                <a:latin typeface="Microsoft Sans Serif"/>
                <a:cs typeface="Microsoft Sans Serif"/>
              </a:rPr>
              <a:t> </a:t>
            </a:r>
            <a:r>
              <a:rPr lang="en-US" sz="2400" spc="-25" dirty="0">
                <a:solidFill>
                  <a:srgbClr val="292929"/>
                </a:solidFill>
                <a:latin typeface="Microsoft Sans Serif"/>
                <a:cs typeface="Microsoft Sans Serif"/>
              </a:rPr>
              <a:t>were</a:t>
            </a:r>
            <a:r>
              <a:rPr lang="en-US" sz="2400" spc="-70" dirty="0">
                <a:solidFill>
                  <a:srgbClr val="292929"/>
                </a:solidFill>
                <a:latin typeface="Microsoft Sans Serif"/>
                <a:cs typeface="Microsoft Sans Serif"/>
              </a:rPr>
              <a:t> </a:t>
            </a:r>
            <a:r>
              <a:rPr lang="en-US" sz="2400" spc="-30" dirty="0">
                <a:solidFill>
                  <a:srgbClr val="292929"/>
                </a:solidFill>
                <a:latin typeface="Microsoft Sans Serif"/>
                <a:cs typeface="Microsoft Sans Serif"/>
              </a:rPr>
              <a:t>incorrectly </a:t>
            </a:r>
            <a:r>
              <a:rPr lang="en-US" sz="2400" spc="-40" dirty="0">
                <a:solidFill>
                  <a:srgbClr val="292929"/>
                </a:solidFill>
                <a:latin typeface="Microsoft Sans Serif"/>
                <a:cs typeface="Microsoft Sans Serif"/>
              </a:rPr>
              <a:t>classified</a:t>
            </a:r>
            <a:r>
              <a:rPr lang="en-US" sz="2400" spc="-80" dirty="0">
                <a:solidFill>
                  <a:srgbClr val="292929"/>
                </a:solidFill>
                <a:latin typeface="Microsoft Sans Serif"/>
                <a:cs typeface="Microsoft Sans Serif"/>
              </a:rPr>
              <a:t> </a:t>
            </a:r>
            <a:r>
              <a:rPr lang="en-US" sz="2400" spc="-65" dirty="0">
                <a:solidFill>
                  <a:srgbClr val="292929"/>
                </a:solidFill>
                <a:latin typeface="Microsoft Sans Serif"/>
                <a:cs typeface="Microsoft Sans Serif"/>
              </a:rPr>
              <a:t>as</a:t>
            </a:r>
            <a:r>
              <a:rPr lang="en-US" sz="2400" spc="-55" dirty="0">
                <a:solidFill>
                  <a:srgbClr val="292929"/>
                </a:solidFill>
                <a:latin typeface="Microsoft Sans Serif"/>
                <a:cs typeface="Microsoft Sans Serif"/>
              </a:rPr>
              <a:t> </a:t>
            </a:r>
            <a:r>
              <a:rPr lang="en-US" sz="2400" spc="-10" dirty="0">
                <a:solidFill>
                  <a:srgbClr val="292929"/>
                </a:solidFill>
                <a:latin typeface="Microsoft Sans Serif"/>
                <a:cs typeface="Microsoft Sans Serif"/>
              </a:rPr>
              <a:t>successful</a:t>
            </a:r>
            <a:endParaRPr lang="en-US" sz="2400" dirty="0">
              <a:latin typeface="Microsoft Sans Serif"/>
              <a:cs typeface="Microsoft Sans Serif"/>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object 4"/>
          <p:cNvPicPr/>
          <p:nvPr/>
        </p:nvPicPr>
        <p:blipFill>
          <a:blip r:embed="rId3" cstate="print"/>
          <a:stretch>
            <a:fillRect/>
          </a:stretch>
        </p:blipFill>
        <p:spPr>
          <a:xfrm>
            <a:off x="5805055" y="798400"/>
            <a:ext cx="5703312" cy="5004816"/>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316182"/>
            <a:ext cx="10687961" cy="5375563"/>
          </a:xfrm>
          <a:prstGeom prst="rect">
            <a:avLst/>
          </a:prstGeom>
        </p:spPr>
        <p:txBody>
          <a:bodyPr>
            <a:normAutofit fontScale="85000" lnSpcReduction="10000"/>
          </a:bodyPr>
          <a:lstStyle/>
          <a:p>
            <a:pPr marL="241300" marR="219710">
              <a:lnSpc>
                <a:spcPct val="80000"/>
              </a:lnSpc>
              <a:spcBef>
                <a:spcPts val="530"/>
              </a:spcBef>
              <a:buFont typeface="Arial"/>
              <a:buChar char="•"/>
              <a:tabLst>
                <a:tab pos="241300" algn="l"/>
              </a:tabLst>
            </a:pPr>
            <a:r>
              <a:rPr lang="en-US" sz="2400" spc="-30" dirty="0">
                <a:solidFill>
                  <a:srgbClr val="292929"/>
                </a:solidFill>
                <a:latin typeface="Arial" panose="020B0604020202020204" pitchFamily="34" charset="0"/>
                <a:cs typeface="Arial" panose="020B0604020202020204" pitchFamily="34" charset="0"/>
              </a:rPr>
              <a:t>As</a:t>
            </a:r>
            <a:r>
              <a:rPr lang="en-US" sz="2400" spc="-60"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flight</a:t>
            </a:r>
            <a:r>
              <a:rPr lang="en-US" sz="2400" spc="-25" dirty="0">
                <a:solidFill>
                  <a:srgbClr val="292929"/>
                </a:solidFill>
                <a:latin typeface="Arial" panose="020B0604020202020204" pitchFamily="34" charset="0"/>
                <a:cs typeface="Arial" panose="020B0604020202020204" pitchFamily="34" charset="0"/>
              </a:rPr>
              <a:t> </a:t>
            </a:r>
            <a:r>
              <a:rPr lang="en-US" sz="2400" spc="-50" dirty="0">
                <a:solidFill>
                  <a:srgbClr val="292929"/>
                </a:solidFill>
                <a:latin typeface="Arial" panose="020B0604020202020204" pitchFamily="34" charset="0"/>
                <a:cs typeface="Arial" panose="020B0604020202020204" pitchFamily="34" charset="0"/>
              </a:rPr>
              <a:t>numbers increased</a:t>
            </a:r>
            <a:r>
              <a:rPr lang="en-US" sz="2400" spc="-45"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there</a:t>
            </a:r>
            <a:r>
              <a:rPr lang="en-US" sz="2400" spc="-35" dirty="0">
                <a:solidFill>
                  <a:srgbClr val="292929"/>
                </a:solidFill>
                <a:latin typeface="Arial" panose="020B0604020202020204" pitchFamily="34" charset="0"/>
                <a:cs typeface="Arial" panose="020B0604020202020204" pitchFamily="34" charset="0"/>
              </a:rPr>
              <a:t> </a:t>
            </a:r>
            <a:r>
              <a:rPr lang="en-US" sz="2400" spc="-20" dirty="0">
                <a:solidFill>
                  <a:srgbClr val="292929"/>
                </a:solidFill>
                <a:latin typeface="Arial" panose="020B0604020202020204" pitchFamily="34" charset="0"/>
                <a:cs typeface="Arial" panose="020B0604020202020204" pitchFamily="34" charset="0"/>
              </a:rPr>
              <a:t>were</a:t>
            </a:r>
            <a:r>
              <a:rPr lang="en-US" sz="2400" spc="-30" dirty="0">
                <a:solidFill>
                  <a:srgbClr val="292929"/>
                </a:solidFill>
                <a:latin typeface="Arial" panose="020B0604020202020204" pitchFamily="34" charset="0"/>
                <a:cs typeface="Arial" panose="020B0604020202020204" pitchFamily="34" charset="0"/>
              </a:rPr>
              <a:t> </a:t>
            </a:r>
            <a:r>
              <a:rPr lang="en-US" sz="2400" spc="-20" dirty="0">
                <a:solidFill>
                  <a:srgbClr val="292929"/>
                </a:solidFill>
                <a:latin typeface="Arial" panose="020B0604020202020204" pitchFamily="34" charset="0"/>
                <a:cs typeface="Arial" panose="020B0604020202020204" pitchFamily="34" charset="0"/>
              </a:rPr>
              <a:t>more</a:t>
            </a:r>
            <a:r>
              <a:rPr lang="en-US" sz="2400" spc="-45" dirty="0">
                <a:solidFill>
                  <a:srgbClr val="292929"/>
                </a:solidFill>
                <a:latin typeface="Arial" panose="020B0604020202020204" pitchFamily="34" charset="0"/>
                <a:cs typeface="Arial" panose="020B0604020202020204" pitchFamily="34" charset="0"/>
              </a:rPr>
              <a:t> </a:t>
            </a:r>
            <a:r>
              <a:rPr lang="en-US" sz="2400" spc="-70" dirty="0">
                <a:solidFill>
                  <a:srgbClr val="292929"/>
                </a:solidFill>
                <a:latin typeface="Arial" panose="020B0604020202020204" pitchFamily="34" charset="0"/>
                <a:cs typeface="Arial" panose="020B0604020202020204" pitchFamily="34" charset="0"/>
              </a:rPr>
              <a:t>successful</a:t>
            </a:r>
            <a:r>
              <a:rPr lang="en-US" sz="2400" spc="-50" dirty="0">
                <a:solidFill>
                  <a:srgbClr val="292929"/>
                </a:solidFill>
                <a:latin typeface="Arial" panose="020B0604020202020204" pitchFamily="34" charset="0"/>
                <a:cs typeface="Arial" panose="020B0604020202020204" pitchFamily="34" charset="0"/>
              </a:rPr>
              <a:t> </a:t>
            </a:r>
            <a:r>
              <a:rPr lang="en-US" sz="2400" spc="-30" dirty="0">
                <a:solidFill>
                  <a:srgbClr val="292929"/>
                </a:solidFill>
                <a:latin typeface="Arial" panose="020B0604020202020204" pitchFamily="34" charset="0"/>
                <a:cs typeface="Arial" panose="020B0604020202020204" pitchFamily="34" charset="0"/>
              </a:rPr>
              <a:t>landings,</a:t>
            </a:r>
            <a:r>
              <a:rPr lang="en-US" sz="2400" spc="-40"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due</a:t>
            </a:r>
            <a:r>
              <a:rPr lang="en-US" sz="2400" spc="-40"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likely</a:t>
            </a:r>
            <a:r>
              <a:rPr lang="en-US" sz="2400" spc="-25"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to</a:t>
            </a:r>
            <a:r>
              <a:rPr lang="en-US" sz="2400" spc="-30"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the</a:t>
            </a:r>
            <a:r>
              <a:rPr lang="en-US" sz="2400" spc="-30" dirty="0">
                <a:solidFill>
                  <a:srgbClr val="292929"/>
                </a:solidFill>
                <a:latin typeface="Arial" panose="020B0604020202020204" pitchFamily="34" charset="0"/>
                <a:cs typeface="Arial" panose="020B0604020202020204" pitchFamily="34" charset="0"/>
              </a:rPr>
              <a:t> </a:t>
            </a:r>
            <a:r>
              <a:rPr lang="en-US" sz="2400" spc="-55" dirty="0">
                <a:solidFill>
                  <a:srgbClr val="292929"/>
                </a:solidFill>
                <a:latin typeface="Arial" panose="020B0604020202020204" pitchFamily="34" charset="0"/>
                <a:cs typeface="Arial" panose="020B0604020202020204" pitchFamily="34" charset="0"/>
              </a:rPr>
              <a:t>experience</a:t>
            </a:r>
            <a:r>
              <a:rPr lang="en-US" sz="2400" spc="-30" dirty="0">
                <a:solidFill>
                  <a:srgbClr val="292929"/>
                </a:solidFill>
                <a:latin typeface="Arial" panose="020B0604020202020204" pitchFamily="34" charset="0"/>
                <a:cs typeface="Arial" panose="020B0604020202020204" pitchFamily="34" charset="0"/>
              </a:rPr>
              <a:t> </a:t>
            </a:r>
            <a:r>
              <a:rPr lang="en-US" sz="2400" spc="-10" dirty="0">
                <a:solidFill>
                  <a:srgbClr val="292929"/>
                </a:solidFill>
                <a:latin typeface="Arial" panose="020B0604020202020204" pitchFamily="34" charset="0"/>
                <a:cs typeface="Arial" panose="020B0604020202020204" pitchFamily="34" charset="0"/>
              </a:rPr>
              <a:t>gained </a:t>
            </a:r>
            <a:r>
              <a:rPr lang="en-US" sz="2400" dirty="0">
                <a:solidFill>
                  <a:srgbClr val="292929"/>
                </a:solidFill>
                <a:latin typeface="Arial" panose="020B0604020202020204" pitchFamily="34" charset="0"/>
                <a:cs typeface="Arial" panose="020B0604020202020204" pitchFamily="34" charset="0"/>
              </a:rPr>
              <a:t>and</a:t>
            </a:r>
            <a:r>
              <a:rPr lang="en-US" sz="2400" spc="-45" dirty="0">
                <a:solidFill>
                  <a:srgbClr val="292929"/>
                </a:solidFill>
                <a:latin typeface="Arial" panose="020B0604020202020204" pitchFamily="34" charset="0"/>
                <a:cs typeface="Arial" panose="020B0604020202020204" pitchFamily="34" charset="0"/>
              </a:rPr>
              <a:t> </a:t>
            </a:r>
            <a:r>
              <a:rPr lang="en-US" sz="2400" spc="-40" dirty="0">
                <a:solidFill>
                  <a:srgbClr val="292929"/>
                </a:solidFill>
                <a:latin typeface="Arial" panose="020B0604020202020204" pitchFamily="34" charset="0"/>
                <a:cs typeface="Arial" panose="020B0604020202020204" pitchFamily="34" charset="0"/>
              </a:rPr>
              <a:t>improvements</a:t>
            </a:r>
            <a:r>
              <a:rPr lang="en-US" sz="2400" spc="-30" dirty="0">
                <a:solidFill>
                  <a:srgbClr val="292929"/>
                </a:solidFill>
                <a:latin typeface="Arial" panose="020B0604020202020204" pitchFamily="34" charset="0"/>
                <a:cs typeface="Arial" panose="020B0604020202020204" pitchFamily="34" charset="0"/>
              </a:rPr>
              <a:t> </a:t>
            </a:r>
            <a:r>
              <a:rPr lang="en-US" sz="2400" spc="-50" dirty="0">
                <a:solidFill>
                  <a:srgbClr val="292929"/>
                </a:solidFill>
                <a:latin typeface="Arial" panose="020B0604020202020204" pitchFamily="34" charset="0"/>
                <a:cs typeface="Arial" panose="020B0604020202020204" pitchFamily="34" charset="0"/>
              </a:rPr>
              <a:t>made</a:t>
            </a:r>
            <a:r>
              <a:rPr lang="en-US" sz="2400" spc="-30"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with</a:t>
            </a:r>
            <a:r>
              <a:rPr lang="en-US" sz="2400" spc="-25" dirty="0">
                <a:solidFill>
                  <a:srgbClr val="292929"/>
                </a:solidFill>
                <a:latin typeface="Arial" panose="020B0604020202020204" pitchFamily="34" charset="0"/>
                <a:cs typeface="Arial" panose="020B0604020202020204" pitchFamily="34" charset="0"/>
              </a:rPr>
              <a:t> </a:t>
            </a:r>
            <a:r>
              <a:rPr lang="en-US" sz="2400" spc="-20" dirty="0">
                <a:solidFill>
                  <a:srgbClr val="292929"/>
                </a:solidFill>
                <a:latin typeface="Arial" panose="020B0604020202020204" pitchFamily="34" charset="0"/>
                <a:cs typeface="Arial" panose="020B0604020202020204" pitchFamily="34" charset="0"/>
              </a:rPr>
              <a:t>time</a:t>
            </a:r>
            <a:endParaRPr lang="en-US" sz="2400" dirty="0">
              <a:latin typeface="Arial" panose="020B0604020202020204" pitchFamily="34" charset="0"/>
              <a:cs typeface="Arial" panose="020B0604020202020204" pitchFamily="34" charset="0"/>
            </a:endParaRPr>
          </a:p>
          <a:p>
            <a:pPr marL="240665" indent="-227965">
              <a:lnSpc>
                <a:spcPct val="100000"/>
              </a:lnSpc>
              <a:spcBef>
                <a:spcPts val="975"/>
              </a:spcBef>
              <a:buFont typeface="Arial"/>
              <a:buChar char="•"/>
              <a:tabLst>
                <a:tab pos="240665" algn="l"/>
              </a:tabLst>
            </a:pPr>
            <a:r>
              <a:rPr lang="en-US" sz="2400" dirty="0">
                <a:solidFill>
                  <a:srgbClr val="292929"/>
                </a:solidFill>
                <a:latin typeface="Arial" panose="020B0604020202020204" pitchFamily="34" charset="0"/>
                <a:cs typeface="Arial" panose="020B0604020202020204" pitchFamily="34" charset="0"/>
              </a:rPr>
              <a:t>In</a:t>
            </a:r>
            <a:r>
              <a:rPr lang="en-US" sz="2400" spc="-90" dirty="0">
                <a:solidFill>
                  <a:srgbClr val="292929"/>
                </a:solidFill>
                <a:latin typeface="Arial" panose="020B0604020202020204" pitchFamily="34" charset="0"/>
                <a:cs typeface="Arial" panose="020B0604020202020204" pitchFamily="34" charset="0"/>
              </a:rPr>
              <a:t> </a:t>
            </a:r>
            <a:r>
              <a:rPr lang="en-US" sz="2400" spc="-20" dirty="0">
                <a:solidFill>
                  <a:srgbClr val="292929"/>
                </a:solidFill>
                <a:latin typeface="Arial" panose="020B0604020202020204" pitchFamily="34" charset="0"/>
                <a:cs typeface="Arial" panose="020B0604020202020204" pitchFamily="34" charset="0"/>
              </a:rPr>
              <a:t>fact,</a:t>
            </a:r>
            <a:r>
              <a:rPr lang="en-US" sz="2400" spc="-30"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the</a:t>
            </a:r>
            <a:r>
              <a:rPr lang="en-US" sz="2400" spc="-40" dirty="0">
                <a:solidFill>
                  <a:srgbClr val="292929"/>
                </a:solidFill>
                <a:latin typeface="Arial" panose="020B0604020202020204" pitchFamily="34" charset="0"/>
                <a:cs typeface="Arial" panose="020B0604020202020204" pitchFamily="34" charset="0"/>
              </a:rPr>
              <a:t> </a:t>
            </a:r>
            <a:r>
              <a:rPr lang="en-US" sz="2400" spc="-55" dirty="0">
                <a:solidFill>
                  <a:srgbClr val="292929"/>
                </a:solidFill>
                <a:latin typeface="Arial" panose="020B0604020202020204" pitchFamily="34" charset="0"/>
                <a:cs typeface="Arial" panose="020B0604020202020204" pitchFamily="34" charset="0"/>
              </a:rPr>
              <a:t>average</a:t>
            </a:r>
            <a:r>
              <a:rPr lang="en-US" sz="2400" spc="-20" dirty="0">
                <a:solidFill>
                  <a:srgbClr val="292929"/>
                </a:solidFill>
                <a:latin typeface="Arial" panose="020B0604020202020204" pitchFamily="34" charset="0"/>
                <a:cs typeface="Arial" panose="020B0604020202020204" pitchFamily="34" charset="0"/>
              </a:rPr>
              <a:t> </a:t>
            </a:r>
            <a:r>
              <a:rPr lang="en-US" sz="2400" spc="-100" dirty="0">
                <a:solidFill>
                  <a:srgbClr val="292929"/>
                </a:solidFill>
                <a:latin typeface="Arial" panose="020B0604020202020204" pitchFamily="34" charset="0"/>
                <a:cs typeface="Arial" panose="020B0604020202020204" pitchFamily="34" charset="0"/>
              </a:rPr>
              <a:t>success</a:t>
            </a:r>
            <a:r>
              <a:rPr lang="en-US" sz="2400" spc="-20"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rate</a:t>
            </a:r>
            <a:r>
              <a:rPr lang="en-US" sz="2400" spc="-25" dirty="0">
                <a:solidFill>
                  <a:srgbClr val="292929"/>
                </a:solidFill>
                <a:latin typeface="Arial" panose="020B0604020202020204" pitchFamily="34" charset="0"/>
                <a:cs typeface="Arial" panose="020B0604020202020204" pitchFamily="34" charset="0"/>
              </a:rPr>
              <a:t> </a:t>
            </a:r>
            <a:r>
              <a:rPr lang="en-US" sz="2400" dirty="0">
                <a:solidFill>
                  <a:srgbClr val="292929"/>
                </a:solidFill>
                <a:latin typeface="Arial" panose="020B0604020202020204" pitchFamily="34" charset="0"/>
                <a:cs typeface="Arial" panose="020B0604020202020204" pitchFamily="34" charset="0"/>
              </a:rPr>
              <a:t>per</a:t>
            </a:r>
            <a:r>
              <a:rPr lang="en-US" sz="2400" spc="-30" dirty="0">
                <a:solidFill>
                  <a:srgbClr val="292929"/>
                </a:solidFill>
                <a:latin typeface="Arial" panose="020B0604020202020204" pitchFamily="34" charset="0"/>
                <a:cs typeface="Arial" panose="020B0604020202020204" pitchFamily="34" charset="0"/>
              </a:rPr>
              <a:t> </a:t>
            </a:r>
            <a:r>
              <a:rPr lang="en-US" sz="2400" spc="-50" dirty="0">
                <a:solidFill>
                  <a:srgbClr val="292929"/>
                </a:solidFill>
                <a:latin typeface="Arial" panose="020B0604020202020204" pitchFamily="34" charset="0"/>
                <a:cs typeface="Arial" panose="020B0604020202020204" pitchFamily="34" charset="0"/>
              </a:rPr>
              <a:t>year</a:t>
            </a:r>
            <a:r>
              <a:rPr lang="en-US" sz="2400" spc="-40" dirty="0">
                <a:solidFill>
                  <a:srgbClr val="292929"/>
                </a:solidFill>
                <a:latin typeface="Arial" panose="020B0604020202020204" pitchFamily="34" charset="0"/>
                <a:cs typeface="Arial" panose="020B0604020202020204" pitchFamily="34" charset="0"/>
              </a:rPr>
              <a:t> </a:t>
            </a:r>
            <a:r>
              <a:rPr lang="en-US" sz="2400" spc="-35" dirty="0">
                <a:solidFill>
                  <a:srgbClr val="292929"/>
                </a:solidFill>
                <a:latin typeface="Arial" panose="020B0604020202020204" pitchFamily="34" charset="0"/>
                <a:cs typeface="Arial" panose="020B0604020202020204" pitchFamily="34" charset="0"/>
              </a:rPr>
              <a:t>clearly</a:t>
            </a:r>
            <a:r>
              <a:rPr lang="en-US" sz="2400" spc="-20" dirty="0">
                <a:solidFill>
                  <a:srgbClr val="292929"/>
                </a:solidFill>
                <a:latin typeface="Arial" panose="020B0604020202020204" pitchFamily="34" charset="0"/>
                <a:cs typeface="Arial" panose="020B0604020202020204" pitchFamily="34" charset="0"/>
              </a:rPr>
              <a:t> </a:t>
            </a:r>
            <a:r>
              <a:rPr lang="en-US" sz="2400" spc="-60" dirty="0">
                <a:solidFill>
                  <a:srgbClr val="292929"/>
                </a:solidFill>
                <a:latin typeface="Arial" panose="020B0604020202020204" pitchFamily="34" charset="0"/>
                <a:cs typeface="Arial" panose="020B0604020202020204" pitchFamily="34" charset="0"/>
              </a:rPr>
              <a:t>increased</a:t>
            </a:r>
            <a:r>
              <a:rPr lang="en-US" sz="2400" spc="-40" dirty="0">
                <a:solidFill>
                  <a:srgbClr val="292929"/>
                </a:solidFill>
                <a:latin typeface="Arial" panose="020B0604020202020204" pitchFamily="34" charset="0"/>
                <a:cs typeface="Arial" panose="020B0604020202020204" pitchFamily="34" charset="0"/>
              </a:rPr>
              <a:t> </a:t>
            </a:r>
            <a:r>
              <a:rPr lang="en-US" sz="2400" spc="-30" dirty="0">
                <a:solidFill>
                  <a:srgbClr val="292929"/>
                </a:solidFill>
                <a:latin typeface="Arial" panose="020B0604020202020204" pitchFamily="34" charset="0"/>
                <a:cs typeface="Arial" panose="020B0604020202020204" pitchFamily="34" charset="0"/>
              </a:rPr>
              <a:t>between </a:t>
            </a:r>
            <a:r>
              <a:rPr lang="en-US" sz="2400" spc="80" dirty="0">
                <a:solidFill>
                  <a:srgbClr val="292929"/>
                </a:solidFill>
                <a:latin typeface="Arial" panose="020B0604020202020204" pitchFamily="34" charset="0"/>
                <a:cs typeface="Arial" panose="020B0604020202020204" pitchFamily="34" charset="0"/>
              </a:rPr>
              <a:t>2013</a:t>
            </a:r>
            <a:r>
              <a:rPr lang="en-US" sz="2400" spc="-50" dirty="0">
                <a:solidFill>
                  <a:srgbClr val="292929"/>
                </a:solidFill>
                <a:latin typeface="Arial" panose="020B0604020202020204" pitchFamily="34" charset="0"/>
                <a:cs typeface="Arial" panose="020B0604020202020204" pitchFamily="34" charset="0"/>
              </a:rPr>
              <a:t> </a:t>
            </a:r>
            <a:r>
              <a:rPr lang="en-US" sz="2400" spc="-10" dirty="0">
                <a:solidFill>
                  <a:srgbClr val="292929"/>
                </a:solidFill>
                <a:latin typeface="Arial" panose="020B0604020202020204" pitchFamily="34" charset="0"/>
                <a:cs typeface="Arial" panose="020B0604020202020204" pitchFamily="34" charset="0"/>
              </a:rPr>
              <a:t>-</a:t>
            </a:r>
            <a:r>
              <a:rPr lang="en-US" sz="2400" spc="60" dirty="0">
                <a:solidFill>
                  <a:srgbClr val="292929"/>
                </a:solidFill>
                <a:latin typeface="Arial" panose="020B0604020202020204" pitchFamily="34" charset="0"/>
                <a:cs typeface="Arial" panose="020B0604020202020204" pitchFamily="34" charset="0"/>
              </a:rPr>
              <a:t>2020</a:t>
            </a:r>
            <a:endParaRPr lang="en-US" sz="2400" dirty="0">
              <a:latin typeface="Arial" panose="020B0604020202020204" pitchFamily="34" charset="0"/>
              <a:cs typeface="Arial" panose="020B0604020202020204" pitchFamily="34" charset="0"/>
            </a:endParaRPr>
          </a:p>
          <a:p>
            <a:pPr marL="241300" marR="123825">
              <a:lnSpc>
                <a:spcPct val="80000"/>
              </a:lnSpc>
              <a:spcBef>
                <a:spcPts val="1400"/>
              </a:spcBef>
              <a:buFont typeface="Arial"/>
              <a:buChar char="•"/>
              <a:tabLst>
                <a:tab pos="241300" algn="l"/>
              </a:tabLst>
            </a:pPr>
            <a:r>
              <a:rPr lang="en-US" sz="2400" spc="-75" dirty="0">
                <a:solidFill>
                  <a:srgbClr val="292929"/>
                </a:solidFill>
                <a:latin typeface="Arial" panose="020B0604020202020204" pitchFamily="34" charset="0"/>
                <a:cs typeface="Arial" panose="020B0604020202020204" pitchFamily="34" charset="0"/>
              </a:rPr>
              <a:t>A significant number of the earliest flights, typically those with flight numbers ranging from 1 to 25, took place at the CCAFS SLC-40 launch site. Interestingly, the majority of these early flights experienced unsuccessful landings</a:t>
            </a:r>
            <a:r>
              <a:rPr lang="en-US" sz="2400" spc="-75" dirty="0" smtClean="0">
                <a:solidFill>
                  <a:srgbClr val="292929"/>
                </a:solidFill>
                <a:latin typeface="Arial" panose="020B0604020202020204" pitchFamily="34" charset="0"/>
                <a:cs typeface="Arial" panose="020B0604020202020204" pitchFamily="34" charset="0"/>
              </a:rPr>
              <a:t>.</a:t>
            </a:r>
          </a:p>
          <a:p>
            <a:pPr marL="241300" marR="123825">
              <a:lnSpc>
                <a:spcPct val="80000"/>
              </a:lnSpc>
              <a:spcBef>
                <a:spcPts val="1400"/>
              </a:spcBef>
              <a:buFont typeface="Arial"/>
              <a:buChar char="•"/>
              <a:tabLst>
                <a:tab pos="241300" algn="l"/>
              </a:tabLst>
            </a:pPr>
            <a:r>
              <a:rPr lang="en-US" sz="2400" spc="-75" dirty="0">
                <a:solidFill>
                  <a:srgbClr val="292929"/>
                </a:solidFill>
                <a:latin typeface="Arial" panose="020B0604020202020204" pitchFamily="34" charset="0"/>
                <a:cs typeface="Arial" panose="020B0604020202020204" pitchFamily="34" charset="0"/>
              </a:rPr>
              <a:t>The launch site KSC LC-39A achieved the highest launch success ratio at 76.9%, and it's noteworthy that flights at this site commenced later than at other launch sites</a:t>
            </a:r>
            <a:r>
              <a:rPr lang="en-US" sz="2400" spc="-75" dirty="0" smtClean="0">
                <a:solidFill>
                  <a:srgbClr val="292929"/>
                </a:solidFill>
                <a:latin typeface="Arial" panose="020B0604020202020204" pitchFamily="34" charset="0"/>
                <a:cs typeface="Arial" panose="020B0604020202020204" pitchFamily="34" charset="0"/>
              </a:rPr>
              <a:t>.</a:t>
            </a:r>
          </a:p>
          <a:p>
            <a:pPr marL="241300" marR="123825">
              <a:lnSpc>
                <a:spcPct val="80000"/>
              </a:lnSpc>
              <a:spcBef>
                <a:spcPts val="1400"/>
              </a:spcBef>
              <a:buFont typeface="Arial"/>
              <a:buChar char="•"/>
              <a:tabLst>
                <a:tab pos="241300" algn="l"/>
              </a:tabLst>
            </a:pPr>
            <a:r>
              <a:rPr lang="en-US" sz="2400" spc="-75" dirty="0">
                <a:solidFill>
                  <a:srgbClr val="292929"/>
                </a:solidFill>
                <a:latin typeface="Arial" panose="020B0604020202020204" pitchFamily="34" charset="0"/>
                <a:cs typeface="Arial" panose="020B0604020202020204" pitchFamily="34" charset="0"/>
              </a:rPr>
              <a:t>There didn't appear to be a straightforward relationship between orbit altitude and success rate. Orbit types with higher success rates tended to have a limited number of flights, and these flights were relatively recent, often involving payload masses of around 6000 kilograms or less.</a:t>
            </a:r>
          </a:p>
          <a:p>
            <a:pPr marL="240665" indent="-227965">
              <a:lnSpc>
                <a:spcPts val="1945"/>
              </a:lnSpc>
              <a:spcBef>
                <a:spcPts val="975"/>
              </a:spcBef>
              <a:buFont typeface="Arial"/>
              <a:buChar char="•"/>
              <a:tabLst>
                <a:tab pos="240665" algn="l"/>
              </a:tabLst>
            </a:pPr>
            <a:r>
              <a:rPr lang="en-US" sz="2400" spc="-40" dirty="0">
                <a:solidFill>
                  <a:srgbClr val="292929"/>
                </a:solidFill>
                <a:latin typeface="Arial" panose="020B0604020202020204" pitchFamily="34" charset="0"/>
                <a:cs typeface="Arial" panose="020B0604020202020204" pitchFamily="34" charset="0"/>
              </a:rPr>
              <a:t>When considering all launch sites, the payload mass range of approximately 2000 to 5500 kilograms exhibited the highest success rate.</a:t>
            </a:r>
          </a:p>
          <a:p>
            <a:pPr marL="241300" marR="57785">
              <a:lnSpc>
                <a:spcPct val="80000"/>
              </a:lnSpc>
              <a:spcBef>
                <a:spcPts val="1400"/>
              </a:spcBef>
              <a:buFont typeface="Arial"/>
              <a:buChar char="•"/>
              <a:tabLst>
                <a:tab pos="241300" algn="l"/>
              </a:tabLst>
            </a:pPr>
            <a:r>
              <a:rPr lang="en-US" sz="2400" spc="-105" dirty="0">
                <a:solidFill>
                  <a:srgbClr val="292929"/>
                </a:solidFill>
                <a:latin typeface="Arial" panose="020B0604020202020204" pitchFamily="34" charset="0"/>
                <a:cs typeface="Arial" panose="020B0604020202020204" pitchFamily="34" charset="0"/>
              </a:rPr>
              <a:t>Taking into account all launch sites and payload masses, booster version FT had the most successful landings, whereas booster version v1.1 had the highest number of failed landings.</a:t>
            </a:r>
          </a:p>
          <a:p>
            <a:pPr>
              <a:lnSpc>
                <a:spcPct val="100000"/>
              </a:lnSpc>
              <a:spcBef>
                <a:spcPts val="1400"/>
              </a:spcBef>
            </a:pPr>
            <a:r>
              <a:rPr lang="en-US" sz="2400" spc="-105" dirty="0">
                <a:solidFill>
                  <a:srgbClr val="292929"/>
                </a:solidFill>
                <a:latin typeface="Arial" panose="020B0604020202020204" pitchFamily="34" charset="0"/>
                <a:cs typeface="Arial" panose="020B0604020202020204" pitchFamily="34" charset="0"/>
              </a:rPr>
              <a:t>The K Nearest Neighbor, Logistic Regression, and Support Vector Machine models all achieved an identical accuracy score of 0.8333 on the test data, and they also yielded the same results in the confusion matrix.</a:t>
            </a: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552397"/>
            <a:ext cx="2014220" cy="2720617"/>
          </a:xfrm>
          <a:prstGeom prst="rect">
            <a:avLst/>
          </a:prstGeom>
        </p:spPr>
        <p:txBody>
          <a:bodyPr vert="horz" wrap="square" lIns="0" tIns="12065" rIns="0" bIns="0" rtlCol="0">
            <a:spAutoFit/>
          </a:bodyPr>
          <a:lstStyle/>
          <a:p>
            <a:pPr marL="241300" marR="5080" indent="-228600">
              <a:lnSpc>
                <a:spcPct val="100000"/>
              </a:lnSpc>
              <a:spcBef>
                <a:spcPts val="95"/>
              </a:spcBef>
              <a:buFont typeface="Arial"/>
              <a:buChar char="•"/>
              <a:tabLst>
                <a:tab pos="241300" algn="l"/>
              </a:tabLst>
            </a:pPr>
            <a:r>
              <a:rPr lang="en-US" sz="2200" dirty="0">
                <a:latin typeface="Microsoft Sans Serif"/>
                <a:cs typeface="Microsoft Sans Serif"/>
              </a:rPr>
              <a:t>The CCAFS SLC-40 site has experienced both successful and failed launches.</a:t>
            </a:r>
            <a:endParaRPr sz="2200" dirty="0">
              <a:latin typeface="Microsoft Sans Serif"/>
              <a:cs typeface="Microsoft Sans Serif"/>
            </a:endParaRPr>
          </a:p>
        </p:txBody>
      </p:sp>
      <p:sp>
        <p:nvSpPr>
          <p:cNvPr id="3" name="object 3"/>
          <p:cNvSpPr txBox="1">
            <a:spLocks noGrp="1"/>
          </p:cNvSpPr>
          <p:nvPr>
            <p:ph type="title"/>
          </p:nvPr>
        </p:nvSpPr>
        <p:spPr>
          <a:xfrm>
            <a:off x="848968" y="417652"/>
            <a:ext cx="2711649" cy="689291"/>
          </a:xfrm>
          <a:prstGeom prst="rect">
            <a:avLst/>
          </a:prstGeom>
        </p:spPr>
        <p:txBody>
          <a:bodyPr vert="horz" wrap="square" lIns="0" tIns="12065" rIns="0" bIns="0" rtlCol="0">
            <a:spAutoFit/>
          </a:bodyPr>
          <a:lstStyle/>
          <a:p>
            <a:pPr marL="12700">
              <a:lnSpc>
                <a:spcPct val="100000"/>
              </a:lnSpc>
              <a:spcBef>
                <a:spcPts val="95"/>
              </a:spcBef>
            </a:pPr>
            <a:r>
              <a:rPr spc="-70" dirty="0" smtClean="0"/>
              <a:t>Appen</a:t>
            </a:r>
            <a:r>
              <a:rPr lang="en-US" spc="-70" dirty="0" smtClean="0"/>
              <a:t>di</a:t>
            </a:r>
            <a:r>
              <a:rPr spc="-70" dirty="0" smtClean="0"/>
              <a:t>x</a:t>
            </a:r>
            <a:endParaRPr spc="-70" dirty="0"/>
          </a:p>
        </p:txBody>
      </p:sp>
      <p:pic>
        <p:nvPicPr>
          <p:cNvPr id="4" name="object 4"/>
          <p:cNvPicPr/>
          <p:nvPr/>
        </p:nvPicPr>
        <p:blipFill>
          <a:blip r:embed="rId2" cstate="print"/>
          <a:stretch>
            <a:fillRect/>
          </a:stretch>
        </p:blipFill>
        <p:spPr>
          <a:xfrm>
            <a:off x="3227832" y="1536191"/>
            <a:ext cx="8124444" cy="4878324"/>
          </a:xfrm>
          <a:prstGeom prst="rect">
            <a:avLst/>
          </a:prstGeom>
        </p:spPr>
      </p:pic>
      <p:sp>
        <p:nvSpPr>
          <p:cNvPr id="5" name="object 5"/>
          <p:cNvSpPr txBox="1">
            <a:spLocks noGrp="1"/>
          </p:cNvSpPr>
          <p:nvPr>
            <p:ph type="sldNum" sz="quarter" idx="4294967295"/>
          </p:nvPr>
        </p:nvSpPr>
        <p:spPr>
          <a:xfrm>
            <a:off x="11084306" y="6089882"/>
            <a:ext cx="353059" cy="284479"/>
          </a:xfrm>
          <a:prstGeom prst="rect">
            <a:avLst/>
          </a:prstGeom>
        </p:spPr>
        <p:txBody>
          <a:bodyPr vert="horz" wrap="square" lIns="0" tIns="0" rIns="0" bIns="0" rtlCol="0">
            <a:spAutoFit/>
          </a:bodyPr>
          <a:lstStyle/>
          <a:p>
            <a:pPr marL="38100">
              <a:lnSpc>
                <a:spcPts val="1835"/>
              </a:lnSpc>
            </a:pPr>
            <a:fld id="{81D60167-4931-47E6-BA6A-407CBD079E47}" type="slidenum">
              <a:rPr spc="45" dirty="0"/>
              <a:t>49</a:t>
            </a:fld>
            <a:endParaRPr spc="45" dirty="0"/>
          </a:p>
        </p:txBody>
      </p:sp>
    </p:spTree>
    <p:extLst>
      <p:ext uri="{BB962C8B-B14F-4D97-AF65-F5344CB8AC3E}">
        <p14:creationId xmlns:p14="http://schemas.microsoft.com/office/powerpoint/2010/main" val="428473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552397"/>
            <a:ext cx="2014220" cy="2043508"/>
          </a:xfrm>
          <a:prstGeom prst="rect">
            <a:avLst/>
          </a:prstGeom>
        </p:spPr>
        <p:txBody>
          <a:bodyPr vert="horz" wrap="square" lIns="0" tIns="12065" rIns="0" bIns="0" rtlCol="0">
            <a:spAutoFit/>
          </a:bodyPr>
          <a:lstStyle/>
          <a:p>
            <a:pPr marL="241300" marR="5080" indent="-228600">
              <a:lnSpc>
                <a:spcPct val="100000"/>
              </a:lnSpc>
              <a:spcBef>
                <a:spcPts val="95"/>
              </a:spcBef>
              <a:buFont typeface="Arial"/>
              <a:buChar char="•"/>
              <a:tabLst>
                <a:tab pos="241300" algn="l"/>
              </a:tabLst>
            </a:pPr>
            <a:r>
              <a:rPr lang="en-US" sz="2200" dirty="0">
                <a:latin typeface="Microsoft Sans Serif"/>
                <a:cs typeface="Microsoft Sans Serif"/>
              </a:rPr>
              <a:t>The CCAFS LC-40 site has seen both successful and failed launches.</a:t>
            </a:r>
            <a:endParaRPr sz="2200" dirty="0">
              <a:latin typeface="Microsoft Sans Serif"/>
              <a:cs typeface="Microsoft Sans Serif"/>
            </a:endParaRPr>
          </a:p>
        </p:txBody>
      </p:sp>
      <p:sp>
        <p:nvSpPr>
          <p:cNvPr id="3" name="object 3"/>
          <p:cNvSpPr txBox="1">
            <a:spLocks noGrp="1"/>
          </p:cNvSpPr>
          <p:nvPr>
            <p:ph type="title"/>
          </p:nvPr>
        </p:nvSpPr>
        <p:spPr>
          <a:xfrm>
            <a:off x="848969" y="417652"/>
            <a:ext cx="2891758" cy="689291"/>
          </a:xfrm>
          <a:prstGeom prst="rect">
            <a:avLst/>
          </a:prstGeom>
        </p:spPr>
        <p:txBody>
          <a:bodyPr vert="horz" wrap="square" lIns="0" tIns="12065" rIns="0" bIns="0" rtlCol="0">
            <a:spAutoFit/>
          </a:bodyPr>
          <a:lstStyle/>
          <a:p>
            <a:pPr marL="12700">
              <a:lnSpc>
                <a:spcPct val="100000"/>
              </a:lnSpc>
              <a:spcBef>
                <a:spcPts val="95"/>
              </a:spcBef>
            </a:pPr>
            <a:r>
              <a:rPr spc="-70" dirty="0"/>
              <a:t>Appendix</a:t>
            </a:r>
          </a:p>
        </p:txBody>
      </p:sp>
      <p:pic>
        <p:nvPicPr>
          <p:cNvPr id="4" name="object 4"/>
          <p:cNvPicPr/>
          <p:nvPr/>
        </p:nvPicPr>
        <p:blipFill>
          <a:blip r:embed="rId2" cstate="print"/>
          <a:stretch>
            <a:fillRect/>
          </a:stretch>
        </p:blipFill>
        <p:spPr>
          <a:xfrm>
            <a:off x="3119627" y="1536191"/>
            <a:ext cx="8302752" cy="5007863"/>
          </a:xfrm>
          <a:prstGeom prst="rect">
            <a:avLst/>
          </a:prstGeom>
        </p:spPr>
      </p:pic>
      <p:sp>
        <p:nvSpPr>
          <p:cNvPr id="5" name="object 5"/>
          <p:cNvSpPr txBox="1">
            <a:spLocks noGrp="1"/>
          </p:cNvSpPr>
          <p:nvPr>
            <p:ph type="sldNum" sz="quarter" idx="4294967295"/>
          </p:nvPr>
        </p:nvSpPr>
        <p:spPr>
          <a:xfrm>
            <a:off x="11084306" y="6089882"/>
            <a:ext cx="353059" cy="284479"/>
          </a:xfrm>
          <a:prstGeom prst="rect">
            <a:avLst/>
          </a:prstGeom>
        </p:spPr>
        <p:txBody>
          <a:bodyPr vert="horz" wrap="square" lIns="0" tIns="0" rIns="0" bIns="0" rtlCol="0">
            <a:spAutoFit/>
          </a:bodyPr>
          <a:lstStyle/>
          <a:p>
            <a:pPr marL="38100">
              <a:lnSpc>
                <a:spcPts val="1835"/>
              </a:lnSpc>
            </a:pPr>
            <a:fld id="{81D60167-4931-47E6-BA6A-407CBD079E47}" type="slidenum">
              <a:rPr spc="45" dirty="0"/>
              <a:t>50</a:t>
            </a:fld>
            <a:endParaRPr spc="45" dirty="0"/>
          </a:p>
        </p:txBody>
      </p:sp>
    </p:spTree>
    <p:extLst>
      <p:ext uri="{BB962C8B-B14F-4D97-AF65-F5344CB8AC3E}">
        <p14:creationId xmlns:p14="http://schemas.microsoft.com/office/powerpoint/2010/main" val="952542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552397"/>
            <a:ext cx="2014220" cy="1367155"/>
          </a:xfrm>
          <a:prstGeom prst="rect">
            <a:avLst/>
          </a:prstGeom>
        </p:spPr>
        <p:txBody>
          <a:bodyPr vert="horz" wrap="square" lIns="0" tIns="12065" rIns="0" bIns="0" rtlCol="0">
            <a:spAutoFit/>
          </a:bodyPr>
          <a:lstStyle/>
          <a:p>
            <a:pPr marL="241300" marR="5080" indent="-228600">
              <a:lnSpc>
                <a:spcPct val="100000"/>
              </a:lnSpc>
              <a:spcBef>
                <a:spcPts val="95"/>
              </a:spcBef>
              <a:buFont typeface="Arial"/>
              <a:buChar char="•"/>
              <a:tabLst>
                <a:tab pos="241300" algn="l"/>
              </a:tabLst>
            </a:pPr>
            <a:r>
              <a:rPr sz="2200" spc="-105" dirty="0">
                <a:solidFill>
                  <a:srgbClr val="292929"/>
                </a:solidFill>
                <a:latin typeface="Microsoft Sans Serif"/>
                <a:cs typeface="Microsoft Sans Serif"/>
              </a:rPr>
              <a:t>Successful</a:t>
            </a:r>
            <a:r>
              <a:rPr sz="2200" spc="10" dirty="0">
                <a:solidFill>
                  <a:srgbClr val="292929"/>
                </a:solidFill>
                <a:latin typeface="Microsoft Sans Serif"/>
                <a:cs typeface="Microsoft Sans Serif"/>
              </a:rPr>
              <a:t> </a:t>
            </a:r>
            <a:r>
              <a:rPr sz="2200" spc="-25" dirty="0">
                <a:solidFill>
                  <a:srgbClr val="292929"/>
                </a:solidFill>
                <a:latin typeface="Microsoft Sans Serif"/>
                <a:cs typeface="Microsoft Sans Serif"/>
              </a:rPr>
              <a:t>and </a:t>
            </a:r>
            <a:r>
              <a:rPr sz="2200" spc="-10" dirty="0">
                <a:solidFill>
                  <a:srgbClr val="292929"/>
                </a:solidFill>
                <a:latin typeface="Microsoft Sans Serif"/>
                <a:cs typeface="Microsoft Sans Serif"/>
              </a:rPr>
              <a:t>failed</a:t>
            </a:r>
            <a:r>
              <a:rPr sz="2200" spc="-125"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 </a:t>
            </a:r>
            <a:r>
              <a:rPr sz="2200" dirty="0">
                <a:solidFill>
                  <a:srgbClr val="292929"/>
                </a:solidFill>
                <a:latin typeface="Microsoft Sans Serif"/>
                <a:cs typeface="Microsoft Sans Serif"/>
              </a:rPr>
              <a:t>at</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the </a:t>
            </a:r>
            <a:r>
              <a:rPr sz="2200" spc="-20" dirty="0">
                <a:solidFill>
                  <a:srgbClr val="292929"/>
                </a:solidFill>
                <a:latin typeface="Microsoft Sans Serif"/>
                <a:cs typeface="Microsoft Sans Serif"/>
              </a:rPr>
              <a:t>VAFB </a:t>
            </a:r>
            <a:r>
              <a:rPr sz="2200" spc="-190" dirty="0">
                <a:solidFill>
                  <a:srgbClr val="292929"/>
                </a:solidFill>
                <a:latin typeface="Microsoft Sans Serif"/>
                <a:cs typeface="Microsoft Sans Serif"/>
              </a:rPr>
              <a:t>SLC-</a:t>
            </a:r>
            <a:r>
              <a:rPr sz="2200" dirty="0">
                <a:solidFill>
                  <a:srgbClr val="292929"/>
                </a:solidFill>
                <a:latin typeface="Microsoft Sans Serif"/>
                <a:cs typeface="Microsoft Sans Serif"/>
              </a:rPr>
              <a:t>4E</a:t>
            </a:r>
            <a:r>
              <a:rPr sz="2200" spc="-105" dirty="0">
                <a:solidFill>
                  <a:srgbClr val="292929"/>
                </a:solidFill>
                <a:latin typeface="Microsoft Sans Serif"/>
                <a:cs typeface="Microsoft Sans Serif"/>
              </a:rPr>
              <a:t> </a:t>
            </a:r>
            <a:r>
              <a:rPr sz="2200" spc="-20" dirty="0">
                <a:solidFill>
                  <a:srgbClr val="292929"/>
                </a:solidFill>
                <a:latin typeface="Microsoft Sans Serif"/>
                <a:cs typeface="Microsoft Sans Serif"/>
              </a:rPr>
              <a:t>site</a:t>
            </a:r>
            <a:endParaRPr sz="2200" dirty="0">
              <a:latin typeface="Microsoft Sans Serif"/>
              <a:cs typeface="Microsoft Sans Serif"/>
            </a:endParaRPr>
          </a:p>
        </p:txBody>
      </p:sp>
      <p:sp>
        <p:nvSpPr>
          <p:cNvPr id="3" name="object 3"/>
          <p:cNvSpPr txBox="1">
            <a:spLocks noGrp="1"/>
          </p:cNvSpPr>
          <p:nvPr>
            <p:ph type="title"/>
          </p:nvPr>
        </p:nvSpPr>
        <p:spPr>
          <a:xfrm>
            <a:off x="848969" y="417652"/>
            <a:ext cx="2489976" cy="689291"/>
          </a:xfrm>
          <a:prstGeom prst="rect">
            <a:avLst/>
          </a:prstGeom>
        </p:spPr>
        <p:txBody>
          <a:bodyPr vert="horz" wrap="square" lIns="0" tIns="12065" rIns="0" bIns="0" rtlCol="0">
            <a:spAutoFit/>
          </a:bodyPr>
          <a:lstStyle/>
          <a:p>
            <a:pPr marL="12700">
              <a:lnSpc>
                <a:spcPct val="100000"/>
              </a:lnSpc>
              <a:spcBef>
                <a:spcPts val="95"/>
              </a:spcBef>
            </a:pPr>
            <a:r>
              <a:rPr spc="-70" dirty="0"/>
              <a:t>Appendix</a:t>
            </a:r>
          </a:p>
        </p:txBody>
      </p:sp>
      <p:pic>
        <p:nvPicPr>
          <p:cNvPr id="4" name="object 4"/>
          <p:cNvPicPr/>
          <p:nvPr/>
        </p:nvPicPr>
        <p:blipFill>
          <a:blip r:embed="rId2" cstate="print"/>
          <a:stretch>
            <a:fillRect/>
          </a:stretch>
        </p:blipFill>
        <p:spPr>
          <a:xfrm>
            <a:off x="2996183" y="1432560"/>
            <a:ext cx="8426196" cy="5065776"/>
          </a:xfrm>
          <a:prstGeom prst="rect">
            <a:avLst/>
          </a:prstGeom>
        </p:spPr>
      </p:pic>
      <p:sp>
        <p:nvSpPr>
          <p:cNvPr id="5" name="object 5"/>
          <p:cNvSpPr txBox="1">
            <a:spLocks noGrp="1"/>
          </p:cNvSpPr>
          <p:nvPr>
            <p:ph type="sldNum" sz="quarter" idx="4294967295"/>
          </p:nvPr>
        </p:nvSpPr>
        <p:spPr>
          <a:xfrm>
            <a:off x="11084306" y="6089882"/>
            <a:ext cx="353059" cy="284479"/>
          </a:xfrm>
          <a:prstGeom prst="rect">
            <a:avLst/>
          </a:prstGeom>
        </p:spPr>
        <p:txBody>
          <a:bodyPr vert="horz" wrap="square" lIns="0" tIns="0" rIns="0" bIns="0" rtlCol="0">
            <a:spAutoFit/>
          </a:bodyPr>
          <a:lstStyle/>
          <a:p>
            <a:pPr marL="38100">
              <a:lnSpc>
                <a:spcPts val="1835"/>
              </a:lnSpc>
            </a:pPr>
            <a:fld id="{81D60167-4931-47E6-BA6A-407CBD079E47}" type="slidenum">
              <a:rPr spc="45" dirty="0"/>
              <a:t>51</a:t>
            </a:fld>
            <a:endParaRPr spc="45" dirty="0"/>
          </a:p>
        </p:txBody>
      </p:sp>
    </p:spTree>
    <p:extLst>
      <p:ext uri="{BB962C8B-B14F-4D97-AF65-F5344CB8AC3E}">
        <p14:creationId xmlns:p14="http://schemas.microsoft.com/office/powerpoint/2010/main" val="199779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5914513"/>
            <a:ext cx="10082267" cy="350737"/>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lang="en-US" sz="2200" dirty="0">
                <a:latin typeface="Microsoft Sans Serif"/>
                <a:cs typeface="Microsoft Sans Serif"/>
              </a:rPr>
              <a:t>The launch success ratio for the CCAFS SLC-40 site was 42.9%.</a:t>
            </a:r>
            <a:endParaRPr sz="2200" dirty="0">
              <a:latin typeface="Microsoft Sans Serif"/>
              <a:cs typeface="Microsoft Sans Serif"/>
            </a:endParaRPr>
          </a:p>
        </p:txBody>
      </p:sp>
      <p:sp>
        <p:nvSpPr>
          <p:cNvPr id="3" name="object 3"/>
          <p:cNvSpPr txBox="1">
            <a:spLocks noGrp="1"/>
          </p:cNvSpPr>
          <p:nvPr>
            <p:ph type="title"/>
          </p:nvPr>
        </p:nvSpPr>
        <p:spPr>
          <a:xfrm>
            <a:off x="848969" y="417652"/>
            <a:ext cx="3085722" cy="689291"/>
          </a:xfrm>
          <a:prstGeom prst="rect">
            <a:avLst/>
          </a:prstGeom>
        </p:spPr>
        <p:txBody>
          <a:bodyPr vert="horz" wrap="square" lIns="0" tIns="12065" rIns="0" bIns="0" rtlCol="0">
            <a:spAutoFit/>
          </a:bodyPr>
          <a:lstStyle/>
          <a:p>
            <a:pPr marL="12700">
              <a:lnSpc>
                <a:spcPct val="100000"/>
              </a:lnSpc>
              <a:spcBef>
                <a:spcPts val="95"/>
              </a:spcBef>
            </a:pPr>
            <a:r>
              <a:rPr spc="-70" dirty="0"/>
              <a:t>Appendix</a:t>
            </a:r>
          </a:p>
        </p:txBody>
      </p:sp>
      <p:pic>
        <p:nvPicPr>
          <p:cNvPr id="4" name="object 4"/>
          <p:cNvPicPr/>
          <p:nvPr/>
        </p:nvPicPr>
        <p:blipFill>
          <a:blip r:embed="rId2" cstate="print"/>
          <a:stretch>
            <a:fillRect/>
          </a:stretch>
        </p:blipFill>
        <p:spPr>
          <a:xfrm>
            <a:off x="835152" y="1429511"/>
            <a:ext cx="9525000" cy="3968496"/>
          </a:xfrm>
          <a:prstGeom prst="rect">
            <a:avLst/>
          </a:prstGeom>
        </p:spPr>
      </p:pic>
      <p:sp>
        <p:nvSpPr>
          <p:cNvPr id="5" name="object 5"/>
          <p:cNvSpPr txBox="1">
            <a:spLocks noGrp="1"/>
          </p:cNvSpPr>
          <p:nvPr>
            <p:ph type="sldNum" sz="quarter" idx="4294967295"/>
          </p:nvPr>
        </p:nvSpPr>
        <p:spPr>
          <a:xfrm>
            <a:off x="11084306" y="6089882"/>
            <a:ext cx="353059" cy="284479"/>
          </a:xfrm>
          <a:prstGeom prst="rect">
            <a:avLst/>
          </a:prstGeom>
        </p:spPr>
        <p:txBody>
          <a:bodyPr vert="horz" wrap="square" lIns="0" tIns="0" rIns="0" bIns="0" rtlCol="0">
            <a:spAutoFit/>
          </a:bodyPr>
          <a:lstStyle/>
          <a:p>
            <a:pPr marL="38100">
              <a:lnSpc>
                <a:spcPts val="1835"/>
              </a:lnSpc>
            </a:pPr>
            <a:fld id="{81D60167-4931-47E6-BA6A-407CBD079E47}" type="slidenum">
              <a:rPr spc="45" dirty="0"/>
              <a:t>52</a:t>
            </a:fld>
            <a:endParaRPr spc="45" dirty="0"/>
          </a:p>
        </p:txBody>
      </p:sp>
    </p:spTree>
    <p:extLst>
      <p:ext uri="{BB962C8B-B14F-4D97-AF65-F5344CB8AC3E}">
        <p14:creationId xmlns:p14="http://schemas.microsoft.com/office/powerpoint/2010/main" val="1414774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5503875"/>
            <a:ext cx="9805176"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lang="en-US" sz="2200" spc="-120" dirty="0">
                <a:solidFill>
                  <a:srgbClr val="292929"/>
                </a:solidFill>
                <a:latin typeface="Microsoft Sans Serif"/>
                <a:cs typeface="Microsoft Sans Serif"/>
              </a:rPr>
              <a:t>The launch success ratio for the CCAFS LC-40 site was 26.9%.</a:t>
            </a:r>
            <a:endParaRPr sz="2200" dirty="0">
              <a:latin typeface="Microsoft Sans Serif"/>
              <a:cs typeface="Microsoft Sans Serif"/>
            </a:endParaRPr>
          </a:p>
        </p:txBody>
      </p:sp>
      <p:sp>
        <p:nvSpPr>
          <p:cNvPr id="3" name="object 3"/>
          <p:cNvSpPr txBox="1">
            <a:spLocks noGrp="1"/>
          </p:cNvSpPr>
          <p:nvPr>
            <p:ph type="title"/>
          </p:nvPr>
        </p:nvSpPr>
        <p:spPr>
          <a:xfrm>
            <a:off x="848969" y="417652"/>
            <a:ext cx="3847722" cy="689291"/>
          </a:xfrm>
          <a:prstGeom prst="rect">
            <a:avLst/>
          </a:prstGeom>
        </p:spPr>
        <p:txBody>
          <a:bodyPr vert="horz" wrap="square" lIns="0" tIns="12065" rIns="0" bIns="0" rtlCol="0">
            <a:spAutoFit/>
          </a:bodyPr>
          <a:lstStyle/>
          <a:p>
            <a:pPr marL="12700">
              <a:lnSpc>
                <a:spcPct val="100000"/>
              </a:lnSpc>
              <a:spcBef>
                <a:spcPts val="95"/>
              </a:spcBef>
            </a:pPr>
            <a:r>
              <a:rPr spc="-70" dirty="0"/>
              <a:t>Appendix</a:t>
            </a:r>
          </a:p>
        </p:txBody>
      </p:sp>
      <p:pic>
        <p:nvPicPr>
          <p:cNvPr id="4" name="object 4"/>
          <p:cNvPicPr/>
          <p:nvPr/>
        </p:nvPicPr>
        <p:blipFill>
          <a:blip r:embed="rId2" cstate="print"/>
          <a:stretch>
            <a:fillRect/>
          </a:stretch>
        </p:blipFill>
        <p:spPr>
          <a:xfrm>
            <a:off x="734568" y="1443227"/>
            <a:ext cx="9305544" cy="3860292"/>
          </a:xfrm>
          <a:prstGeom prst="rect">
            <a:avLst/>
          </a:prstGeom>
        </p:spPr>
      </p:pic>
      <p:sp>
        <p:nvSpPr>
          <p:cNvPr id="5" name="object 5"/>
          <p:cNvSpPr txBox="1"/>
          <p:nvPr/>
        </p:nvSpPr>
        <p:spPr>
          <a:xfrm>
            <a:off x="11109706" y="6103723"/>
            <a:ext cx="269875" cy="255270"/>
          </a:xfrm>
          <a:prstGeom prst="rect">
            <a:avLst/>
          </a:prstGeom>
        </p:spPr>
        <p:txBody>
          <a:bodyPr vert="horz" wrap="square" lIns="0" tIns="0" rIns="0" bIns="0" rtlCol="0">
            <a:spAutoFit/>
          </a:bodyPr>
          <a:lstStyle/>
          <a:p>
            <a:pPr marL="12700">
              <a:lnSpc>
                <a:spcPts val="1835"/>
              </a:lnSpc>
            </a:pPr>
            <a:r>
              <a:rPr sz="1600" spc="40" dirty="0">
                <a:solidFill>
                  <a:srgbClr val="1C7CDB"/>
                </a:solidFill>
                <a:latin typeface="Microsoft Sans Serif"/>
                <a:cs typeface="Microsoft Sans Serif"/>
              </a:rPr>
              <a:t>53</a:t>
            </a:r>
            <a:endParaRPr sz="1600">
              <a:latin typeface="Microsoft Sans Serif"/>
              <a:cs typeface="Microsoft Sans Serif"/>
            </a:endParaRPr>
          </a:p>
        </p:txBody>
      </p:sp>
    </p:spTree>
    <p:extLst>
      <p:ext uri="{BB962C8B-B14F-4D97-AF65-F5344CB8AC3E}">
        <p14:creationId xmlns:p14="http://schemas.microsoft.com/office/powerpoint/2010/main" val="2904820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8" y="5503875"/>
            <a:ext cx="10235337"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lang="en-US" sz="2200" spc="-120" dirty="0">
                <a:solidFill>
                  <a:srgbClr val="292929"/>
                </a:solidFill>
                <a:latin typeface="Microsoft Sans Serif"/>
                <a:cs typeface="Microsoft Sans Serif"/>
              </a:rPr>
              <a:t>The launch success ratio for the VAFB SLC-4E site was 40%.</a:t>
            </a:r>
            <a:endParaRPr sz="2200" dirty="0">
              <a:latin typeface="Microsoft Sans Serif"/>
              <a:cs typeface="Microsoft Sans Serif"/>
            </a:endParaRPr>
          </a:p>
        </p:txBody>
      </p:sp>
      <p:sp>
        <p:nvSpPr>
          <p:cNvPr id="3" name="object 3"/>
          <p:cNvSpPr txBox="1">
            <a:spLocks noGrp="1"/>
          </p:cNvSpPr>
          <p:nvPr>
            <p:ph type="title"/>
          </p:nvPr>
        </p:nvSpPr>
        <p:spPr>
          <a:xfrm>
            <a:off x="848968" y="417652"/>
            <a:ext cx="3307395" cy="689291"/>
          </a:xfrm>
          <a:prstGeom prst="rect">
            <a:avLst/>
          </a:prstGeom>
        </p:spPr>
        <p:txBody>
          <a:bodyPr vert="horz" wrap="square" lIns="0" tIns="12065" rIns="0" bIns="0" rtlCol="0">
            <a:spAutoFit/>
          </a:bodyPr>
          <a:lstStyle/>
          <a:p>
            <a:pPr marL="12700">
              <a:lnSpc>
                <a:spcPct val="100000"/>
              </a:lnSpc>
              <a:spcBef>
                <a:spcPts val="95"/>
              </a:spcBef>
            </a:pPr>
            <a:r>
              <a:rPr spc="-70" dirty="0"/>
              <a:t>Appendix</a:t>
            </a:r>
          </a:p>
        </p:txBody>
      </p:sp>
      <p:pic>
        <p:nvPicPr>
          <p:cNvPr id="4" name="object 4"/>
          <p:cNvPicPr/>
          <p:nvPr/>
        </p:nvPicPr>
        <p:blipFill>
          <a:blip r:embed="rId2" cstate="print"/>
          <a:stretch>
            <a:fillRect/>
          </a:stretch>
        </p:blipFill>
        <p:spPr>
          <a:xfrm>
            <a:off x="769619" y="1475232"/>
            <a:ext cx="9137904" cy="3797808"/>
          </a:xfrm>
          <a:prstGeom prst="rect">
            <a:avLst/>
          </a:prstGeom>
        </p:spPr>
      </p:pic>
      <p:sp>
        <p:nvSpPr>
          <p:cNvPr id="5" name="object 5"/>
          <p:cNvSpPr txBox="1">
            <a:spLocks noGrp="1"/>
          </p:cNvSpPr>
          <p:nvPr>
            <p:ph type="sldNum" sz="quarter" idx="4294967295"/>
          </p:nvPr>
        </p:nvSpPr>
        <p:spPr>
          <a:xfrm>
            <a:off x="11084306" y="6089882"/>
            <a:ext cx="353059" cy="284479"/>
          </a:xfrm>
          <a:prstGeom prst="rect">
            <a:avLst/>
          </a:prstGeom>
        </p:spPr>
        <p:txBody>
          <a:bodyPr vert="horz" wrap="square" lIns="0" tIns="0" rIns="0" bIns="0" rtlCol="0">
            <a:spAutoFit/>
          </a:bodyPr>
          <a:lstStyle/>
          <a:p>
            <a:pPr marL="38100">
              <a:lnSpc>
                <a:spcPts val="1835"/>
              </a:lnSpc>
            </a:pPr>
            <a:fld id="{81D60167-4931-47E6-BA6A-407CBD079E47}" type="slidenum">
              <a:rPr spc="45" dirty="0"/>
              <a:t>54</a:t>
            </a:fld>
            <a:endParaRPr spc="45" dirty="0"/>
          </a:p>
        </p:txBody>
      </p:sp>
    </p:spTree>
    <p:extLst>
      <p:ext uri="{BB962C8B-B14F-4D97-AF65-F5344CB8AC3E}">
        <p14:creationId xmlns:p14="http://schemas.microsoft.com/office/powerpoint/2010/main" val="1277688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accuracy scores on the test data for the four classification models were as follows: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object 4"/>
          <p:cNvPicPr/>
          <p:nvPr/>
        </p:nvPicPr>
        <p:blipFill>
          <a:blip r:embed="rId4" cstate="print"/>
          <a:stretch>
            <a:fillRect/>
          </a:stretch>
        </p:blipFill>
        <p:spPr>
          <a:xfrm>
            <a:off x="1108294" y="3093397"/>
            <a:ext cx="3186683" cy="2932176"/>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tx1"/>
                </a:solidFill>
                <a:latin typeface="Abadi"/>
              </a:rPr>
              <a:t>Executive Summary </a:t>
            </a:r>
            <a:r>
              <a:rPr lang="en-US" sz="2400" dirty="0" smtClean="0">
                <a:solidFill>
                  <a:schemeClr val="tx1"/>
                </a:solidFill>
                <a:latin typeface="Abadi"/>
              </a:rPr>
              <a:t> </a:t>
            </a:r>
          </a:p>
          <a:p>
            <a:pPr>
              <a:lnSpc>
                <a:spcPct val="100000"/>
              </a:lnSpc>
              <a:spcBef>
                <a:spcPts val="1400"/>
              </a:spcBef>
            </a:pPr>
            <a:r>
              <a:rPr lang="en-US" sz="2400" dirty="0" smtClean="0">
                <a:solidFill>
                  <a:schemeClr val="tx1"/>
                </a:solidFill>
                <a:latin typeface="Abadi"/>
              </a:rPr>
              <a:t>Data </a:t>
            </a:r>
            <a:r>
              <a:rPr lang="en-US" sz="2400" dirty="0">
                <a:solidFill>
                  <a:schemeClr val="tx1"/>
                </a:solidFill>
                <a:latin typeface="Abadi"/>
              </a:rPr>
              <a:t>collection methodology</a:t>
            </a:r>
            <a:r>
              <a:rPr lang="en-US" sz="2400" dirty="0" smtClean="0">
                <a:solidFill>
                  <a:schemeClr val="tx1"/>
                </a:solidFill>
                <a:latin typeface="Abadi"/>
              </a:rPr>
              <a:t>: </a:t>
            </a:r>
          </a:p>
          <a:p>
            <a:pPr>
              <a:lnSpc>
                <a:spcPct val="100000"/>
              </a:lnSpc>
              <a:spcBef>
                <a:spcPts val="1400"/>
              </a:spcBef>
            </a:pPr>
            <a:r>
              <a:rPr lang="en-US" sz="2400" dirty="0" smtClean="0">
                <a:solidFill>
                  <a:schemeClr val="tx1"/>
                </a:solidFill>
                <a:latin typeface="Abadi"/>
              </a:rPr>
              <a:t>Data </a:t>
            </a:r>
            <a:r>
              <a:rPr lang="en-US" sz="2400" dirty="0">
                <a:solidFill>
                  <a:schemeClr val="tx1"/>
                </a:solidFill>
                <a:latin typeface="Abadi"/>
              </a:rPr>
              <a:t>from Space X was obtained from 2 sources: </a:t>
            </a:r>
          </a:p>
          <a:p>
            <a:pPr lvl="1">
              <a:lnSpc>
                <a:spcPct val="100000"/>
              </a:lnSpc>
              <a:spcBef>
                <a:spcPts val="1400"/>
              </a:spcBef>
            </a:pPr>
            <a:r>
              <a:rPr lang="en-US" sz="2000" dirty="0" smtClean="0">
                <a:solidFill>
                  <a:schemeClr val="tx1"/>
                </a:solidFill>
                <a:latin typeface="Abadi"/>
              </a:rPr>
              <a:t>Space </a:t>
            </a:r>
            <a:r>
              <a:rPr lang="en-US" sz="2000" dirty="0">
                <a:solidFill>
                  <a:schemeClr val="tx1"/>
                </a:solidFill>
                <a:latin typeface="Abadi"/>
              </a:rPr>
              <a:t>X API </a:t>
            </a:r>
            <a:r>
              <a:rPr lang="en-US" sz="2000" dirty="0" smtClean="0">
                <a:solidFill>
                  <a:schemeClr val="tx1"/>
                </a:solidFill>
                <a:latin typeface="Abadi"/>
              </a:rPr>
              <a:t>data: </a:t>
            </a:r>
            <a:r>
              <a:rPr lang="en-US" sz="2000" dirty="0" smtClean="0">
                <a:solidFill>
                  <a:schemeClr val="tx1"/>
                </a:solidFill>
                <a:latin typeface="Abadi"/>
                <a:hlinkClick r:id="rId4"/>
              </a:rPr>
              <a:t>https</a:t>
            </a:r>
            <a:r>
              <a:rPr lang="en-US" sz="2000" dirty="0">
                <a:solidFill>
                  <a:schemeClr val="tx1"/>
                </a:solidFill>
                <a:latin typeface="Abadi"/>
                <a:hlinkClick r:id="rId4"/>
              </a:rPr>
              <a:t>://api.spacexdata.com/v4/rockets</a:t>
            </a:r>
            <a:r>
              <a:rPr lang="en-US" sz="2000" dirty="0" smtClean="0">
                <a:solidFill>
                  <a:schemeClr val="tx1"/>
                </a:solidFill>
                <a:latin typeface="Abadi"/>
                <a:hlinkClick r:id="rId4"/>
              </a:rPr>
              <a:t>/</a:t>
            </a:r>
            <a:r>
              <a:rPr lang="en-US" sz="2000" dirty="0" smtClean="0">
                <a:solidFill>
                  <a:schemeClr val="tx1"/>
                </a:solidFill>
                <a:latin typeface="Abadi"/>
              </a:rPr>
              <a:t>  </a:t>
            </a:r>
          </a:p>
          <a:p>
            <a:pPr lvl="1">
              <a:lnSpc>
                <a:spcPct val="100000"/>
              </a:lnSpc>
              <a:spcBef>
                <a:spcPts val="1400"/>
              </a:spcBef>
            </a:pPr>
            <a:r>
              <a:rPr lang="en-US" sz="2000" dirty="0" err="1" smtClean="0">
                <a:solidFill>
                  <a:schemeClr val="tx1"/>
                </a:solidFill>
                <a:latin typeface="Abadi"/>
              </a:rPr>
              <a:t>WebScraping</a:t>
            </a:r>
            <a:r>
              <a:rPr lang="en-US" sz="2000" dirty="0">
                <a:solidFill>
                  <a:schemeClr val="tx1"/>
                </a:solidFill>
                <a:latin typeface="Abadi"/>
              </a:rPr>
              <a:t> </a:t>
            </a:r>
            <a:r>
              <a:rPr lang="en-US" sz="2000" dirty="0" smtClean="0">
                <a:solidFill>
                  <a:schemeClr val="tx1"/>
                </a:solidFill>
                <a:latin typeface="Abadi"/>
              </a:rPr>
              <a:t>data was obtained from: </a:t>
            </a:r>
            <a:r>
              <a:rPr lang="en-US" sz="2000" dirty="0" smtClean="0">
                <a:solidFill>
                  <a:schemeClr val="tx1"/>
                </a:solidFill>
                <a:latin typeface="Abadi"/>
                <a:hlinkClick r:id="rId5"/>
              </a:rPr>
              <a:t>https</a:t>
            </a:r>
            <a:r>
              <a:rPr lang="en-US" sz="2000" dirty="0">
                <a:solidFill>
                  <a:schemeClr val="tx1"/>
                </a:solidFill>
                <a:latin typeface="Abadi"/>
                <a:hlinkClick r:id="rId5"/>
              </a:rPr>
              <a:t>://en.wikipedia.org/wiki/List_of_Falcon/_9/_</a:t>
            </a:r>
            <a:r>
              <a:rPr lang="en-US" sz="2000" dirty="0" smtClean="0">
                <a:solidFill>
                  <a:schemeClr val="tx1"/>
                </a:solidFill>
                <a:latin typeface="Abadi"/>
                <a:hlinkClick r:id="rId5"/>
              </a:rPr>
              <a:t>and_Falcon_Heavy_launches</a:t>
            </a:r>
            <a:endParaRPr lang="en-US" sz="2000" dirty="0" smtClean="0">
              <a:solidFill>
                <a:schemeClr val="tx1"/>
              </a:solidFill>
              <a:latin typeface="Abadi"/>
            </a:endParaRPr>
          </a:p>
          <a:p>
            <a:pPr>
              <a:lnSpc>
                <a:spcPct val="100000"/>
              </a:lnSpc>
              <a:spcBef>
                <a:spcPts val="1400"/>
              </a:spcBef>
            </a:pPr>
            <a:r>
              <a:rPr lang="en-US" sz="2400" dirty="0" smtClean="0">
                <a:solidFill>
                  <a:schemeClr val="tx1"/>
                </a:solidFill>
                <a:latin typeface="Abadi"/>
              </a:rPr>
              <a:t>Execute Data Wrangling  </a:t>
            </a:r>
          </a:p>
          <a:p>
            <a:pPr>
              <a:lnSpc>
                <a:spcPct val="100000"/>
              </a:lnSpc>
              <a:spcBef>
                <a:spcPts val="1400"/>
              </a:spcBef>
            </a:pPr>
            <a:r>
              <a:rPr lang="en-US" sz="2400" dirty="0">
                <a:solidFill>
                  <a:schemeClr val="tx1"/>
                </a:solidFill>
                <a:latin typeface="Abadi"/>
              </a:rPr>
              <a:t>The collected data was enhanced by generating a landing outcome label through the summarization and analysis of feature data.</a:t>
            </a:r>
          </a:p>
          <a:p>
            <a:pPr>
              <a:lnSpc>
                <a:spcPct val="100000"/>
              </a:lnSpc>
              <a:spcBef>
                <a:spcPts val="1400"/>
              </a:spcBef>
            </a:pPr>
            <a:r>
              <a:rPr lang="en-US" sz="2400" dirty="0" smtClean="0">
                <a:solidFill>
                  <a:schemeClr val="tx1"/>
                </a:solidFill>
                <a:latin typeface="Abadi"/>
              </a:rPr>
              <a:t>Carry out </a:t>
            </a:r>
            <a:r>
              <a:rPr lang="en-US" sz="2400" dirty="0">
                <a:solidFill>
                  <a:schemeClr val="tx1"/>
                </a:solidFill>
                <a:latin typeface="Abadi"/>
              </a:rPr>
              <a:t>exploratory data analysis (EDA) using visualization and SQL</a:t>
            </a:r>
            <a:endParaRPr lang="en-US" sz="2200" dirty="0">
              <a:solidFill>
                <a:schemeClr val="tx1"/>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93115"/>
            <a:ext cx="10515600" cy="4351338"/>
          </a:xfrm>
          <a:prstGeom prst="rect">
            <a:avLst/>
          </a:prstGeom>
        </p:spPr>
        <p:txBody>
          <a:bodyPr/>
          <a:lstStyle/>
          <a:p>
            <a:r>
              <a:rPr lang="en-US" sz="2000" dirty="0" smtClean="0">
                <a:latin typeface="Abadi"/>
              </a:rPr>
              <a:t>Various methods were used to collect the data</a:t>
            </a:r>
          </a:p>
          <a:p>
            <a:r>
              <a:rPr lang="en-US" sz="2000" dirty="0" smtClean="0">
                <a:latin typeface="Abadi"/>
              </a:rPr>
              <a:t>Data </a:t>
            </a:r>
            <a:r>
              <a:rPr lang="en-US" sz="2000" dirty="0">
                <a:latin typeface="Abadi"/>
              </a:rPr>
              <a:t>collection was done using </a:t>
            </a:r>
            <a:r>
              <a:rPr lang="en-US" sz="2000" b="1" dirty="0">
                <a:latin typeface="Abadi"/>
              </a:rPr>
              <a:t>get request</a:t>
            </a:r>
            <a:r>
              <a:rPr lang="en-US" sz="2000" dirty="0">
                <a:latin typeface="Abadi"/>
              </a:rPr>
              <a:t> to the SpaceX API. </a:t>
            </a:r>
            <a:endParaRPr lang="en-US" sz="2000" dirty="0" smtClean="0">
              <a:latin typeface="Abadi"/>
            </a:endParaRPr>
          </a:p>
          <a:p>
            <a:r>
              <a:rPr lang="en-US" sz="2000" dirty="0" smtClean="0">
                <a:latin typeface="Abadi"/>
              </a:rPr>
              <a:t>The response content is then decoded </a:t>
            </a:r>
            <a:r>
              <a:rPr lang="en-US" sz="2000" dirty="0">
                <a:latin typeface="Abadi"/>
              </a:rPr>
              <a:t>as a </a:t>
            </a:r>
            <a:r>
              <a:rPr lang="en-US" sz="2000" dirty="0" err="1">
                <a:latin typeface="Abadi"/>
              </a:rPr>
              <a:t>Json</a:t>
            </a:r>
            <a:r>
              <a:rPr lang="en-US" sz="2000" dirty="0">
                <a:latin typeface="Abadi"/>
              </a:rPr>
              <a:t> using </a:t>
            </a:r>
            <a:r>
              <a:rPr lang="en-US" sz="2000" b="1" dirty="0">
                <a:latin typeface="Abadi"/>
              </a:rPr>
              <a:t>.</a:t>
            </a:r>
            <a:r>
              <a:rPr lang="en-US" sz="2000" b="1" dirty="0" err="1">
                <a:latin typeface="Abadi"/>
              </a:rPr>
              <a:t>json</a:t>
            </a:r>
            <a:r>
              <a:rPr lang="en-US" sz="2000" b="1" dirty="0">
                <a:latin typeface="Abadi"/>
              </a:rPr>
              <a:t>() function </a:t>
            </a:r>
            <a:r>
              <a:rPr lang="en-US" sz="2000" dirty="0">
                <a:latin typeface="Abadi"/>
              </a:rPr>
              <a:t>call and turn it into a pandas </a:t>
            </a:r>
            <a:r>
              <a:rPr lang="en-US" sz="2000" b="1" dirty="0" err="1">
                <a:latin typeface="Abadi"/>
              </a:rPr>
              <a:t>dataframe</a:t>
            </a:r>
            <a:r>
              <a:rPr lang="en-US" sz="2000" dirty="0">
                <a:latin typeface="Abadi"/>
              </a:rPr>
              <a:t> using .</a:t>
            </a:r>
            <a:r>
              <a:rPr lang="en-US" sz="2000" dirty="0" err="1">
                <a:latin typeface="Abadi"/>
              </a:rPr>
              <a:t>json_normalize</a:t>
            </a:r>
            <a:r>
              <a:rPr lang="en-US" sz="2000" dirty="0">
                <a:latin typeface="Abadi"/>
              </a:rPr>
              <a:t>(). </a:t>
            </a:r>
            <a:endParaRPr lang="en-US" sz="2000" dirty="0" smtClean="0">
              <a:latin typeface="Abadi"/>
            </a:endParaRPr>
          </a:p>
          <a:p>
            <a:r>
              <a:rPr lang="en-US" sz="2000" dirty="0" smtClean="0">
                <a:latin typeface="Abadi"/>
              </a:rPr>
              <a:t>Then next step was to </a:t>
            </a:r>
            <a:r>
              <a:rPr lang="en-US" sz="2000" b="1" dirty="0" smtClean="0">
                <a:latin typeface="Abadi"/>
              </a:rPr>
              <a:t>clean </a:t>
            </a:r>
            <a:r>
              <a:rPr lang="en-US" sz="2000" b="1" dirty="0">
                <a:latin typeface="Abadi"/>
              </a:rPr>
              <a:t>the data</a:t>
            </a:r>
            <a:r>
              <a:rPr lang="en-US" sz="2000" dirty="0">
                <a:latin typeface="Abadi"/>
              </a:rPr>
              <a:t>, checked for missing values and fill in </a:t>
            </a:r>
            <a:r>
              <a:rPr lang="en-US" sz="2000" b="1" dirty="0">
                <a:latin typeface="Abadi"/>
              </a:rPr>
              <a:t>missing values </a:t>
            </a:r>
            <a:r>
              <a:rPr lang="en-US" sz="2000" dirty="0" smtClean="0">
                <a:latin typeface="Abadi"/>
              </a:rPr>
              <a:t>as </a:t>
            </a:r>
            <a:r>
              <a:rPr lang="en-US" sz="2000" dirty="0">
                <a:latin typeface="Abadi"/>
              </a:rPr>
              <a:t>necessary. </a:t>
            </a:r>
            <a:endParaRPr lang="en-US" sz="2000" dirty="0" smtClean="0">
              <a:latin typeface="Abadi"/>
            </a:endParaRPr>
          </a:p>
          <a:p>
            <a:r>
              <a:rPr lang="en-US" sz="2000" dirty="0" smtClean="0">
                <a:latin typeface="Abadi"/>
              </a:rPr>
              <a:t>In </a:t>
            </a:r>
            <a:r>
              <a:rPr lang="en-US" sz="2000" dirty="0">
                <a:latin typeface="Abadi"/>
              </a:rPr>
              <a:t>addition, </a:t>
            </a:r>
            <a:r>
              <a:rPr lang="en-US" sz="2000" dirty="0" smtClean="0">
                <a:latin typeface="Abadi"/>
              </a:rPr>
              <a:t>web </a:t>
            </a:r>
            <a:r>
              <a:rPr lang="en-US" sz="2000" dirty="0">
                <a:latin typeface="Abadi"/>
              </a:rPr>
              <a:t>scraping </a:t>
            </a:r>
            <a:r>
              <a:rPr lang="en-US" sz="2000" dirty="0" smtClean="0">
                <a:latin typeface="Abadi"/>
              </a:rPr>
              <a:t>was performed from </a:t>
            </a:r>
            <a:r>
              <a:rPr lang="en-US" sz="2000" dirty="0">
                <a:latin typeface="Abadi"/>
              </a:rPr>
              <a:t>Wikipedia for Falcon 9 launch records with </a:t>
            </a:r>
            <a:r>
              <a:rPr lang="en-US" sz="2000" b="1" dirty="0" err="1">
                <a:latin typeface="Abadi"/>
              </a:rPr>
              <a:t>BeautifulSoup</a:t>
            </a:r>
            <a:r>
              <a:rPr lang="en-US" sz="2000" dirty="0" smtClean="0">
                <a:latin typeface="Abadi"/>
              </a:rPr>
              <a:t>. </a:t>
            </a:r>
          </a:p>
          <a:p>
            <a:r>
              <a:rPr lang="en-US" sz="2000" dirty="0" smtClean="0">
                <a:latin typeface="Abadi"/>
              </a:rPr>
              <a:t>The </a:t>
            </a:r>
            <a:r>
              <a:rPr lang="en-US" sz="2000" dirty="0">
                <a:latin typeface="Abadi"/>
              </a:rPr>
              <a:t>objective was to extract the launch records as </a:t>
            </a:r>
            <a:r>
              <a:rPr lang="en-US" sz="2000" b="1" dirty="0">
                <a:latin typeface="Abadi"/>
              </a:rPr>
              <a:t>HTML table</a:t>
            </a:r>
            <a:r>
              <a:rPr lang="en-US" sz="2000" dirty="0">
                <a:latin typeface="Abadi"/>
              </a:rPr>
              <a:t>, parse the table and convert it to a pandas </a:t>
            </a:r>
            <a:r>
              <a:rPr lang="en-US" sz="2000" dirty="0" err="1">
                <a:latin typeface="Abadi"/>
              </a:rPr>
              <a:t>dataframe</a:t>
            </a:r>
            <a:r>
              <a:rPr lang="en-US" sz="2000" dirty="0">
                <a:latin typeface="Abadi"/>
              </a:rPr>
              <a:t> for future analysis.</a:t>
            </a: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r>
              <a:rPr lang="en-US" sz="2200" dirty="0">
                <a:solidFill>
                  <a:schemeClr val="accent3">
                    <a:lumMod val="25000"/>
                  </a:schemeClr>
                </a:solidFill>
                <a:latin typeface="Abadi" panose="020B0604020104020204" pitchFamily="34" charset="0"/>
              </a:rPr>
              <a:t>Various GET requests were executed on different endpoints of the SpaceX REST API to gather data about previous launches, which was then stored in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endParaRPr lang="en-US" dirty="0" smtClean="0"/>
          </a:p>
          <a:p>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for SpaceX API Calls: </a:t>
            </a:r>
          </a:p>
          <a:p>
            <a:r>
              <a:rPr lang="en-US" dirty="0">
                <a:hlinkClick r:id="rId3"/>
              </a:rPr>
              <a:t>https://</a:t>
            </a:r>
            <a:r>
              <a:rPr lang="en-US" dirty="0" smtClean="0">
                <a:hlinkClick r:id="rId3"/>
              </a:rPr>
              <a:t>github.com/uxarsh/Applied-Data-Science-Capstone/blob/090afae49acb3bf7c017a80d1de63ab2afcf7178/jupyter-labs-spacex-data-collection-api.ipynb</a:t>
            </a:r>
            <a:endParaRPr lang="en-US" dirty="0" smtClean="0"/>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1">
            <a:extLst>
              <a:ext uri="{FF2B5EF4-FFF2-40B4-BE49-F238E27FC236}">
                <a16:creationId xmlns="" xmlns:a16="http://schemas.microsoft.com/office/drawing/2014/main" xmlns:lc="http://schemas.openxmlformats.org/drawingml/2006/lockedCanvas" id="{0EB91D46-4054-475C-B350-99DDE0851CDE}"/>
              </a:ext>
            </a:extLst>
          </p:cNvPr>
          <p:cNvSpPr txBox="1"/>
          <p:nvPr/>
        </p:nvSpPr>
        <p:spPr>
          <a:xfrm>
            <a:off x="6733370" y="1832431"/>
            <a:ext cx="40643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Get request to SpaceX REST API</a:t>
            </a:r>
          </a:p>
        </p:txBody>
      </p:sp>
      <p:sp>
        <p:nvSpPr>
          <p:cNvPr id="8" name="TextBox 6">
            <a:extLst>
              <a:ext uri="{FF2B5EF4-FFF2-40B4-BE49-F238E27FC236}">
                <a16:creationId xmlns="" xmlns:a16="http://schemas.microsoft.com/office/drawing/2014/main" xmlns:lc="http://schemas.openxmlformats.org/drawingml/2006/lockedCanvas" id="{B40C962F-448E-4330-A993-4D0FA2A94938}"/>
              </a:ext>
            </a:extLst>
          </p:cNvPr>
          <p:cNvSpPr txBox="1"/>
          <p:nvPr/>
        </p:nvSpPr>
        <p:spPr>
          <a:xfrm>
            <a:off x="6631811" y="2524461"/>
            <a:ext cx="416591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Normalize the response </a:t>
            </a:r>
            <a:r>
              <a:rPr lang="en-US" dirty="0" err="1">
                <a:solidFill>
                  <a:schemeClr val="bg1"/>
                </a:solidFill>
                <a:latin typeface="Abadi" panose="020B0604020104020204" pitchFamily="34" charset="0"/>
              </a:rPr>
              <a:t>json</a:t>
            </a:r>
            <a:r>
              <a:rPr lang="en-US" dirty="0">
                <a:solidFill>
                  <a:schemeClr val="bg1"/>
                </a:solidFill>
                <a:latin typeface="Abadi" panose="020B0604020104020204" pitchFamily="34" charset="0"/>
              </a:rPr>
              <a:t> </a:t>
            </a:r>
            <a:r>
              <a:rPr lang="en-US" dirty="0" smtClean="0">
                <a:solidFill>
                  <a:schemeClr val="bg1"/>
                </a:solidFill>
                <a:latin typeface="Abadi" panose="020B0604020104020204" pitchFamily="34" charset="0"/>
              </a:rPr>
              <a:t>object</a:t>
            </a:r>
            <a:endParaRPr lang="en-US" dirty="0">
              <a:solidFill>
                <a:schemeClr val="bg1"/>
              </a:solidFill>
              <a:latin typeface="Abadi" panose="020B0604020104020204" pitchFamily="34" charset="0"/>
            </a:endParaRPr>
          </a:p>
        </p:txBody>
      </p:sp>
      <p:sp>
        <p:nvSpPr>
          <p:cNvPr id="9" name="TextBox 7">
            <a:extLst>
              <a:ext uri="{FF2B5EF4-FFF2-40B4-BE49-F238E27FC236}">
                <a16:creationId xmlns="" xmlns:a16="http://schemas.microsoft.com/office/drawing/2014/main" xmlns:lc="http://schemas.openxmlformats.org/drawingml/2006/lockedCanvas" id="{5F9A05E9-DA72-4541-8FA5-85D04856F76F}"/>
              </a:ext>
            </a:extLst>
          </p:cNvPr>
          <p:cNvSpPr txBox="1"/>
          <p:nvPr/>
        </p:nvSpPr>
        <p:spPr>
          <a:xfrm>
            <a:off x="6631812" y="3093900"/>
            <a:ext cx="416591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Save response as a </a:t>
            </a:r>
            <a:r>
              <a:rPr lang="en-US" dirty="0" smtClean="0">
                <a:solidFill>
                  <a:schemeClr val="bg1"/>
                </a:solidFill>
                <a:latin typeface="Abadi" panose="020B0604020104020204" pitchFamily="34" charset="0"/>
              </a:rPr>
              <a:t>pandas </a:t>
            </a:r>
            <a:r>
              <a:rPr lang="en-US" dirty="0" err="1" smtClean="0">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10" name="TextBox 8">
            <a:extLst>
              <a:ext uri="{FF2B5EF4-FFF2-40B4-BE49-F238E27FC236}">
                <a16:creationId xmlns="" xmlns:a16="http://schemas.microsoft.com/office/drawing/2014/main" xmlns:lc="http://schemas.openxmlformats.org/drawingml/2006/lockedCanvas" id="{04638236-3D02-49CE-A4C8-5FEC1CE1B79C}"/>
              </a:ext>
            </a:extLst>
          </p:cNvPr>
          <p:cNvSpPr txBox="1"/>
          <p:nvPr/>
        </p:nvSpPr>
        <p:spPr>
          <a:xfrm>
            <a:off x="6244539" y="3628118"/>
            <a:ext cx="494046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Subset the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for selected features &amp; a selected time frame &amp; Falcon 9 launches</a:t>
            </a:r>
          </a:p>
        </p:txBody>
      </p:sp>
      <p:sp>
        <p:nvSpPr>
          <p:cNvPr id="11" name="TextBox 9">
            <a:extLst>
              <a:ext uri="{FF2B5EF4-FFF2-40B4-BE49-F238E27FC236}">
                <a16:creationId xmlns="" xmlns:a16="http://schemas.microsoft.com/office/drawing/2014/main" xmlns:lc="http://schemas.openxmlformats.org/drawingml/2006/lockedCanvas" id="{20969310-1265-4840-8534-D9AABDB32AA9}"/>
              </a:ext>
            </a:extLst>
          </p:cNvPr>
          <p:cNvSpPr txBox="1"/>
          <p:nvPr/>
        </p:nvSpPr>
        <p:spPr>
          <a:xfrm>
            <a:off x="6581033" y="4514843"/>
            <a:ext cx="42394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Replace missing values of features</a:t>
            </a:r>
          </a:p>
        </p:txBody>
      </p:sp>
      <p:sp>
        <p:nvSpPr>
          <p:cNvPr id="12" name="TextBox 10">
            <a:extLst>
              <a:ext uri="{FF2B5EF4-FFF2-40B4-BE49-F238E27FC236}">
                <a16:creationId xmlns="" xmlns:a16="http://schemas.microsoft.com/office/drawing/2014/main" xmlns:lc="http://schemas.openxmlformats.org/drawingml/2006/lockedCanvas" id="{B548DBD3-7D19-4F53-8F7F-16696816E0AD}"/>
              </a:ext>
            </a:extLst>
          </p:cNvPr>
          <p:cNvSpPr txBox="1"/>
          <p:nvPr/>
        </p:nvSpPr>
        <p:spPr>
          <a:xfrm>
            <a:off x="5910262" y="5049854"/>
            <a:ext cx="546100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columns to make other API calls to append additional information to the final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 get request was performed on a selected Wiki page to extract launch records from an HTML table into a python dictionary and convert it to a </a:t>
            </a:r>
            <a:r>
              <a:rPr lang="en-US" sz="2200" dirty="0" err="1" smtClean="0">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link: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github.com/uxarsh/Applied-Data-Science-Capstone/blob/090afae49acb3bf7c017a80d1de63ab2afcf7178/jupyter-labs-webscraping.ipynb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sp>
        <p:nvSpPr>
          <p:cNvPr id="7" name="TextBox 7">
            <a:extLst>
              <a:ext uri="{FF2B5EF4-FFF2-40B4-BE49-F238E27FC236}">
                <a16:creationId xmlns="" xmlns:a16="http://schemas.microsoft.com/office/drawing/2014/main" xmlns:lc="http://schemas.openxmlformats.org/drawingml/2006/lockedCanvas" id="{526204E4-EE04-4B0A-BBAA-B1CF7035C2C7}"/>
              </a:ext>
            </a:extLst>
          </p:cNvPr>
          <p:cNvSpPr txBox="1"/>
          <p:nvPr/>
        </p:nvSpPr>
        <p:spPr>
          <a:xfrm>
            <a:off x="6180210" y="1919214"/>
            <a:ext cx="479137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Get request to Falcon9 Launch HTML page </a:t>
            </a:r>
          </a:p>
        </p:txBody>
      </p:sp>
      <p:sp>
        <p:nvSpPr>
          <p:cNvPr id="8" name="TextBox 9">
            <a:extLst>
              <a:ext uri="{FF2B5EF4-FFF2-40B4-BE49-F238E27FC236}">
                <a16:creationId xmlns="" xmlns:a16="http://schemas.microsoft.com/office/drawing/2014/main" xmlns:lc="http://schemas.openxmlformats.org/drawingml/2006/lockedCanvas" id="{0107D4CE-0958-4404-AD10-B09FBF82C569}"/>
              </a:ext>
            </a:extLst>
          </p:cNvPr>
          <p:cNvSpPr txBox="1"/>
          <p:nvPr/>
        </p:nvSpPr>
        <p:spPr>
          <a:xfrm>
            <a:off x="6180211" y="3248676"/>
            <a:ext cx="479137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Extract column names from table of interest</a:t>
            </a:r>
          </a:p>
        </p:txBody>
      </p:sp>
      <p:sp>
        <p:nvSpPr>
          <p:cNvPr id="9" name="TextBox 11">
            <a:extLst>
              <a:ext uri="{FF2B5EF4-FFF2-40B4-BE49-F238E27FC236}">
                <a16:creationId xmlns="" xmlns:a16="http://schemas.microsoft.com/office/drawing/2014/main" xmlns:lc="http://schemas.openxmlformats.org/drawingml/2006/lockedCanvas" id="{5961F87C-9CDB-41BF-A7C8-FBBFA0B9AA2F}"/>
              </a:ext>
            </a:extLst>
          </p:cNvPr>
          <p:cNvSpPr txBox="1"/>
          <p:nvPr/>
        </p:nvSpPr>
        <p:spPr>
          <a:xfrm>
            <a:off x="6199284" y="3937583"/>
            <a:ext cx="4772302"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Create a dictionary with column name keys</a:t>
            </a:r>
          </a:p>
        </p:txBody>
      </p:sp>
      <p:sp>
        <p:nvSpPr>
          <p:cNvPr id="10" name="TextBox 12">
            <a:extLst>
              <a:ext uri="{FF2B5EF4-FFF2-40B4-BE49-F238E27FC236}">
                <a16:creationId xmlns="" xmlns:a16="http://schemas.microsoft.com/office/drawing/2014/main" xmlns:lc="http://schemas.openxmlformats.org/drawingml/2006/lockedCanvas" id="{E03A84CC-416D-42B5-8899-25BDABFD7D6B}"/>
              </a:ext>
            </a:extLst>
          </p:cNvPr>
          <p:cNvSpPr txBox="1"/>
          <p:nvPr/>
        </p:nvSpPr>
        <p:spPr>
          <a:xfrm>
            <a:off x="5888110" y="4607282"/>
            <a:ext cx="539666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Fill dictionary with launch records extracted from table rows</a:t>
            </a:r>
          </a:p>
        </p:txBody>
      </p:sp>
      <p:sp>
        <p:nvSpPr>
          <p:cNvPr id="12" name="TextBox 13">
            <a:extLst>
              <a:ext uri="{FF2B5EF4-FFF2-40B4-BE49-F238E27FC236}">
                <a16:creationId xmlns="" xmlns:a16="http://schemas.microsoft.com/office/drawing/2014/main" xmlns:lc="http://schemas.openxmlformats.org/drawingml/2006/lockedCanvas" id="{DAB47A8A-5DB0-4AB4-9A0E-BDC2A5584650}"/>
              </a:ext>
            </a:extLst>
          </p:cNvPr>
          <p:cNvSpPr txBox="1"/>
          <p:nvPr/>
        </p:nvSpPr>
        <p:spPr>
          <a:xfrm>
            <a:off x="5888110" y="5463215"/>
            <a:ext cx="553752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Create a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from the dictionary</a:t>
            </a:r>
          </a:p>
        </p:txBody>
      </p:sp>
      <p:sp>
        <p:nvSpPr>
          <p:cNvPr id="13" name="TextBox 20">
            <a:extLst>
              <a:ext uri="{FF2B5EF4-FFF2-40B4-BE49-F238E27FC236}">
                <a16:creationId xmlns="" xmlns:a16="http://schemas.microsoft.com/office/drawing/2014/main" xmlns:lc="http://schemas.openxmlformats.org/drawingml/2006/lockedCanvas" id="{97B78BD2-C0BF-4D53-9D0E-5C2829EF48B9}"/>
              </a:ext>
            </a:extLst>
          </p:cNvPr>
          <p:cNvSpPr txBox="1"/>
          <p:nvPr/>
        </p:nvSpPr>
        <p:spPr>
          <a:xfrm>
            <a:off x="5666510" y="2550760"/>
            <a:ext cx="5763892"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Abadi" panose="020B0604020104020204" pitchFamily="34" charset="0"/>
              </a:rPr>
              <a:t>Create </a:t>
            </a:r>
            <a:r>
              <a:rPr lang="en-US" dirty="0" err="1">
                <a:solidFill>
                  <a:schemeClr val="bg1"/>
                </a:solidFill>
                <a:latin typeface="Abadi" panose="020B0604020104020204" pitchFamily="34" charset="0"/>
              </a:rPr>
              <a:t>BeautifulSoup</a:t>
            </a:r>
            <a:r>
              <a:rPr lang="en-US" dirty="0">
                <a:solidFill>
                  <a:schemeClr val="bg1"/>
                </a:solidFill>
                <a:latin typeface="Abadi" panose="020B0604020104020204" pitchFamily="34" charset="0"/>
              </a:rPr>
              <a:t> object from the HTML response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555</TotalTime>
  <Words>3261</Words>
  <Application>Microsoft Office PowerPoint</Application>
  <PresentationFormat>Custom</PresentationFormat>
  <Paragraphs>300</Paragraphs>
  <Slides>56</Slides>
  <Notes>4</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Outcomes at Site KSC LC-39A</vt:lpstr>
      <vt:lpstr>Proximities of Launch Site KSC LC-39A</vt:lpstr>
      <vt:lpstr>PowerPoint Presentation</vt:lpstr>
      <vt:lpstr>PowerPoint Presentation</vt:lpstr>
      <vt:lpstr>PowerPoint Presentation</vt:lpstr>
      <vt:lpstr>PowerPoint Presentation</vt:lpstr>
      <vt:lpstr>Correlation between payload and launch outcome (2)</vt:lpstr>
      <vt:lpstr>PowerPoint Presentation</vt:lpstr>
      <vt:lpstr>PowerPoint Presentation</vt:lpstr>
      <vt:lpstr>PowerPoint Presentation</vt:lpstr>
      <vt:lpstr>PowerPoint Presentation</vt:lpstr>
      <vt:lpstr>Appendix</vt:lpstr>
      <vt:lpstr>Appendix</vt:lpstr>
      <vt:lpstr>Appendix</vt:lpstr>
      <vt:lpstr>Appendix</vt:lpstr>
      <vt:lpstr>Appendix</vt:lpstr>
      <vt:lpstr>Appendix</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uxarsh@outlook.com</cp:lastModifiedBy>
  <cp:revision>289</cp:revision>
  <dcterms:created xsi:type="dcterms:W3CDTF">2021-04-29T18:58:34Z</dcterms:created>
  <dcterms:modified xsi:type="dcterms:W3CDTF">2023-10-11T22:27:18Z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